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7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4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5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6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7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18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332" r:id="rId6"/>
    <p:sldMasterId id="2147484338" r:id="rId7"/>
    <p:sldMasterId id="2147484351" r:id="rId8"/>
  </p:sldMasterIdLst>
  <p:notesMasterIdLst>
    <p:notesMasterId r:id="rId71"/>
  </p:notesMasterIdLst>
  <p:handoutMasterIdLst>
    <p:handoutMasterId r:id="rId72"/>
  </p:handoutMasterIdLst>
  <p:sldIdLst>
    <p:sldId id="5150" r:id="rId9"/>
    <p:sldId id="674" r:id="rId10"/>
    <p:sldId id="711" r:id="rId11"/>
    <p:sldId id="716" r:id="rId12"/>
    <p:sldId id="4425" r:id="rId13"/>
    <p:sldId id="4426" r:id="rId14"/>
    <p:sldId id="4427" r:id="rId15"/>
    <p:sldId id="4428" r:id="rId16"/>
    <p:sldId id="4429" r:id="rId17"/>
    <p:sldId id="4430" r:id="rId18"/>
    <p:sldId id="4431" r:id="rId19"/>
    <p:sldId id="4432" r:id="rId20"/>
    <p:sldId id="4433" r:id="rId21"/>
    <p:sldId id="4434" r:id="rId22"/>
    <p:sldId id="4435" r:id="rId23"/>
    <p:sldId id="4436" r:id="rId24"/>
    <p:sldId id="4437" r:id="rId25"/>
    <p:sldId id="4438" r:id="rId26"/>
    <p:sldId id="4439" r:id="rId27"/>
    <p:sldId id="4440" r:id="rId28"/>
    <p:sldId id="4441" r:id="rId29"/>
    <p:sldId id="760" r:id="rId30"/>
    <p:sldId id="761" r:id="rId31"/>
    <p:sldId id="762" r:id="rId32"/>
    <p:sldId id="763" r:id="rId33"/>
    <p:sldId id="764" r:id="rId34"/>
    <p:sldId id="789" r:id="rId35"/>
    <p:sldId id="4452" r:id="rId36"/>
    <p:sldId id="790" r:id="rId37"/>
    <p:sldId id="791" r:id="rId38"/>
    <p:sldId id="792" r:id="rId39"/>
    <p:sldId id="793" r:id="rId40"/>
    <p:sldId id="4455" r:id="rId41"/>
    <p:sldId id="795" r:id="rId42"/>
    <p:sldId id="2866" r:id="rId43"/>
    <p:sldId id="2869" r:id="rId44"/>
    <p:sldId id="2870" r:id="rId45"/>
    <p:sldId id="2871" r:id="rId46"/>
    <p:sldId id="2872" r:id="rId47"/>
    <p:sldId id="2873" r:id="rId48"/>
    <p:sldId id="5151" r:id="rId49"/>
    <p:sldId id="4450" r:id="rId50"/>
    <p:sldId id="4456" r:id="rId51"/>
    <p:sldId id="4457" r:id="rId52"/>
    <p:sldId id="4458" r:id="rId53"/>
    <p:sldId id="4459" r:id="rId54"/>
    <p:sldId id="4460" r:id="rId55"/>
    <p:sldId id="4461" r:id="rId56"/>
    <p:sldId id="4462" r:id="rId57"/>
    <p:sldId id="4463" r:id="rId58"/>
    <p:sldId id="4464" r:id="rId59"/>
    <p:sldId id="4465" r:id="rId60"/>
    <p:sldId id="4466" r:id="rId61"/>
    <p:sldId id="4467" r:id="rId62"/>
    <p:sldId id="4468" r:id="rId63"/>
    <p:sldId id="4469" r:id="rId64"/>
    <p:sldId id="4470" r:id="rId65"/>
    <p:sldId id="4471" r:id="rId66"/>
    <p:sldId id="4472" r:id="rId67"/>
    <p:sldId id="4473" r:id="rId68"/>
    <p:sldId id="4474" r:id="rId69"/>
    <p:sldId id="4475" r:id="rId7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054"/>
    <p:restoredTop sz="93735"/>
  </p:normalViewPr>
  <p:slideViewPr>
    <p:cSldViewPr>
      <p:cViewPr varScale="1">
        <p:scale>
          <a:sx n="95" d="100"/>
          <a:sy n="95" d="100"/>
        </p:scale>
        <p:origin x="192" y="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5/11/20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861463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35F31-6093-45F9-8252-61EEC166EAB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782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B4C252-306E-224C-8B2A-E6667D8E67C9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327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38491-212B-488F-8FC5-8AAF672BF27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4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90FD86-5797-479E-9B1A-5C14AD3F56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244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B7292D-C7D6-48AD-9595-A4788191FD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41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6613CD-2BB9-4B6D-BF72-C1BCE1D1C1F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74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1418D6-CD18-46A6-9B5F-8F44D825FDA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0744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B7BD2-61C8-4C87-894B-25A10C1C45E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3692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447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422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>
            <a:extLst>
              <a:ext uri="{FF2B5EF4-FFF2-40B4-BE49-F238E27FC236}">
                <a16:creationId xmlns:a16="http://schemas.microsoft.com/office/drawing/2014/main" id="{72B6FE08-6864-4940-BF64-3C5B1B12D1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6CC43C-5C89-324A-B95C-0A31F94252D9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12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0F29EB5B-CF11-1144-AD6A-83AFBD2B75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A5EFFE3-7FAD-0E48-814A-5ECD0B8E8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Slide Image Placeholder 1">
            <a:extLst>
              <a:ext uri="{FF2B5EF4-FFF2-40B4-BE49-F238E27FC236}">
                <a16:creationId xmlns:a16="http://schemas.microsoft.com/office/drawing/2014/main" id="{6489FE02-8C36-C546-A801-E281BF10E7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1666" name="Notes Placeholder 2">
            <a:extLst>
              <a:ext uri="{FF2B5EF4-FFF2-40B4-BE49-F238E27FC236}">
                <a16:creationId xmlns:a16="http://schemas.microsoft.com/office/drawing/2014/main" id="{BBE8A9E4-9F24-B046-AD6F-8D6ECA7C81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1667" name="Slide Number Placeholder 3">
            <a:extLst>
              <a:ext uri="{FF2B5EF4-FFF2-40B4-BE49-F238E27FC236}">
                <a16:creationId xmlns:a16="http://schemas.microsoft.com/office/drawing/2014/main" id="{79AA5862-F58D-2542-AA2F-E31CD4BD3B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E2E99F8-86B3-0748-BFEC-8E71EC322606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>
            <a:extLst>
              <a:ext uri="{FF2B5EF4-FFF2-40B4-BE49-F238E27FC236}">
                <a16:creationId xmlns:a16="http://schemas.microsoft.com/office/drawing/2014/main" id="{A75D7540-965C-E946-94FC-7EA2412FF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1B95770-E74D-3C40-B77A-829F3A679D7D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52930" name="Rectangle 2">
            <a:extLst>
              <a:ext uri="{FF2B5EF4-FFF2-40B4-BE49-F238E27FC236}">
                <a16:creationId xmlns:a16="http://schemas.microsoft.com/office/drawing/2014/main" id="{6CCC05AD-DBB6-6D42-BC06-9F902698E7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>
            <a:extLst>
              <a:ext uri="{FF2B5EF4-FFF2-40B4-BE49-F238E27FC236}">
                <a16:creationId xmlns:a16="http://schemas.microsoft.com/office/drawing/2014/main" id="{FA67EF9A-679D-3146-BF38-9EDC49E2FD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41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3741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488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B6732E-98E0-43A3-816E-134D4C0C4E1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179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035D9-8AE5-4BC1-97C1-63FEBB06D8C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856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F8E2B-EB90-4169-8AA8-97841C217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8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0786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1328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90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98C375A-5227-0144-9C68-C314CEC44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122725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B83FCC61-4B87-AB4C-8CFF-885FAAC811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97524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AE726A-E58B-F348-AFE8-8E758D9185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5712457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AB8120-7BE8-1646-82F1-87D6D6593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3594795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98457-F2AF-5642-8568-B194DCD11FC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5786779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EC3EF-F419-4C4A-80EB-49D8207AEA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967433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2B5F6E-C0B7-6A47-A6C5-C921A6B45A4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81255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CB7EBA-2110-394E-909B-C314EBAE96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55417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E0B401-FF74-F249-AECE-D27786BDFA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0967137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ACA92-08C4-574F-92B6-F6E2D1FD55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2182669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232DBB-60A4-A549-94D6-E89D51F1F9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445031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886BC7-1C5A-4343-9502-58A4CA5A58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295611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51F7F5-D84C-3749-9543-62E47283D0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769756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99AED6-79BC-4446-BC9E-2F1AC7B38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6010835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198C375A-5227-0144-9C68-C314CEC44D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0525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  <p:sldLayoutId id="2147484335" r:id="rId13"/>
    <p:sldLayoutId id="2147484336" r:id="rId14"/>
    <p:sldLayoutId id="2147484337" r:id="rId15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731672-D220-A84B-AA98-123E7EE64BEB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522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2231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424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4" r:id="rId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891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EE9C8B-C204-4343-ACCD-1281F13431D5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38918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38919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3585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41" r:id="rId3"/>
    <p:sldLayoutId id="2147484342" r:id="rId4"/>
    <p:sldLayoutId id="2147484343" r:id="rId5"/>
    <p:sldLayoutId id="2147484344" r:id="rId6"/>
    <p:sldLayoutId id="2147484345" r:id="rId7"/>
    <p:sldLayoutId id="2147484346" r:id="rId8"/>
    <p:sldLayoutId id="2147484347" r:id="rId9"/>
    <p:sldLayoutId id="2147484348" r:id="rId10"/>
    <p:sldLayoutId id="2147484349" r:id="rId11"/>
    <p:sldLayoutId id="214748435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22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731672-D220-A84B-AA98-123E7EE64BEB}" type="slidenum">
              <a:rPr lang="en-US" altLang="en-US" smtClean="0"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ea typeface="ＭＳ Ｐゴシック" charset="-128"/>
            </a:endParaRPr>
          </a:p>
        </p:txBody>
      </p:sp>
      <p:sp>
        <p:nvSpPr>
          <p:cNvPr id="522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52231" name="Line 1033"/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417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2" r:id="rId1"/>
    <p:sldLayoutId id="2147484353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7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7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6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3.w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6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4.wmf"/><Relationship Id="rId4" Type="http://schemas.openxmlformats.org/officeDocument/2006/relationships/tags" Target="../tags/tag16.xml"/><Relationship Id="rId9" Type="http://schemas.openxmlformats.org/officeDocument/2006/relationships/oleObject" Target="../embeddings/oleObject2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4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7.wmf"/><Relationship Id="rId2" Type="http://schemas.openxmlformats.org/officeDocument/2006/relationships/tags" Target="../tags/tag2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8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9.bin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2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29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38.xml"/><Relationship Id="rId4" Type="http://schemas.openxmlformats.org/officeDocument/2006/relationships/tags" Target="../tags/tag3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2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3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3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4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12.wmf"/><Relationship Id="rId4" Type="http://schemas.openxmlformats.org/officeDocument/2006/relationships/tags" Target="../tags/tag47.xml"/><Relationship Id="rId9" Type="http://schemas.openxmlformats.org/officeDocument/2006/relationships/oleObject" Target="../embeddings/oleObject14.bin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39.xml"/><Relationship Id="rId2" Type="http://schemas.openxmlformats.org/officeDocument/2006/relationships/tags" Target="../tags/tag5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13.wmf"/><Relationship Id="rId4" Type="http://schemas.openxmlformats.org/officeDocument/2006/relationships/tags" Target="../tags/tag52.xml"/><Relationship Id="rId9" Type="http://schemas.openxmlformats.org/officeDocument/2006/relationships/oleObject" Target="../embeddings/oleObject1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22: More Caches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15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534987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Title 1">
            <a:extLst>
              <a:ext uri="{FF2B5EF4-FFF2-40B4-BE49-F238E27FC236}">
                <a16:creationId xmlns:a16="http://schemas.microsoft.com/office/drawing/2014/main" id="{DDD0B9D8-591E-B746-A2D8-571ACD6182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vs. Data Caches</a:t>
            </a:r>
          </a:p>
        </p:txBody>
      </p:sp>
      <p:sp>
        <p:nvSpPr>
          <p:cNvPr id="37890" name="Content Placeholder 2">
            <a:extLst>
              <a:ext uri="{FF2B5EF4-FFF2-40B4-BE49-F238E27FC236}">
                <a16:creationId xmlns:a16="http://schemas.microsoft.com/office/drawing/2014/main" id="{AD5849C4-EF68-9C48-8147-82A0153671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Separate or Unified?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Pros and Cons of Unified</a:t>
            </a:r>
            <a:r>
              <a:rPr lang="en-US" altLang="en-US" dirty="0">
                <a:ea typeface="ＭＳ Ｐゴシック" panose="020B0600070205080204" pitchFamily="34" charset="-128"/>
              </a:rPr>
              <a:t>: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Dynamic sharing of cache space: no overprovisioning that might happen with static partitioning (i.e., separate I and D caches)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Instructions and data can thrash each other (i.e., no guaranteed space for either)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I and D are accessed in different places in the pipeline. Where do we place the unified cache for fast access?</a:t>
            </a: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First level caches are almost always split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Mainly for the last reason above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Higher level caches are almost always unified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2451" name="Slide Number Placeholder 3">
            <a:extLst>
              <a:ext uri="{FF2B5EF4-FFF2-40B4-BE49-F238E27FC236}">
                <a16:creationId xmlns:a16="http://schemas.microsoft.com/office/drawing/2014/main" id="{52F6C29F-8F36-0846-94B3-7FDCC15F80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A6B37B6-573C-B040-97F4-B42C7ECDA57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Title 1">
            <a:extLst>
              <a:ext uri="{FF2B5EF4-FFF2-40B4-BE49-F238E27FC236}">
                <a16:creationId xmlns:a16="http://schemas.microsoft.com/office/drawing/2014/main" id="{087C6547-ACEF-C146-9355-9054D05A9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Multi-level Caching in a Pipelined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513A7-41E6-A343-86B8-EBC1796484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First-level caches (instruction and data)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Decisions very much affected by cycle time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Small, lower associativity; latency is critical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in parallel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Second-level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Decisions need to balance hit rate and access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Usually large and highly associative; latency not as important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serially</a:t>
            </a:r>
          </a:p>
          <a:p>
            <a:pPr lvl="1"/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Serial vs. Parallel access of levels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Serial: Second level cache accessed only if first-level misses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Second level does not see the same accesses as the first</a:t>
            </a:r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pPr lvl="2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First level acts as a filter (filters some temporal and spatial locality)</a:t>
            </a:r>
          </a:p>
          <a:p>
            <a:pPr lvl="2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Management policies are therefore different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3475" name="Slide Number Placeholder 3">
            <a:extLst>
              <a:ext uri="{FF2B5EF4-FFF2-40B4-BE49-F238E27FC236}">
                <a16:creationId xmlns:a16="http://schemas.microsoft.com/office/drawing/2014/main" id="{A8F013D7-B3CF-5247-88B6-2AED2DFD7F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CF8124-930C-4142-BB6C-191414A3779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4">
            <a:extLst>
              <a:ext uri="{FF2B5EF4-FFF2-40B4-BE49-F238E27FC236}">
                <a16:creationId xmlns:a16="http://schemas.microsoft.com/office/drawing/2014/main" id="{10BF0E90-CD37-1C48-B8AA-09B1D5E0A7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Performance</a:t>
            </a:r>
          </a:p>
        </p:txBody>
      </p:sp>
      <p:sp>
        <p:nvSpPr>
          <p:cNvPr id="234498" name="Rectangle 5">
            <a:extLst>
              <a:ext uri="{FF2B5EF4-FFF2-40B4-BE49-F238E27FC236}">
                <a16:creationId xmlns:a16="http://schemas.microsoft.com/office/drawing/2014/main" id="{AFCAF873-D7B0-754C-ABE8-427E18896E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Title 1">
            <a:extLst>
              <a:ext uri="{FF2B5EF4-FFF2-40B4-BE49-F238E27FC236}">
                <a16:creationId xmlns:a16="http://schemas.microsoft.com/office/drawing/2014/main" id="{CE719DA1-8DF9-8045-96CA-9A1027D9E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Parameters vs. Miss/Hit Rate</a:t>
            </a:r>
          </a:p>
        </p:txBody>
      </p:sp>
      <p:sp>
        <p:nvSpPr>
          <p:cNvPr id="236546" name="Content Placeholder 2">
            <a:extLst>
              <a:ext uri="{FF2B5EF4-FFF2-40B4-BE49-F238E27FC236}">
                <a16:creationId xmlns:a16="http://schemas.microsoft.com/office/drawing/2014/main" id="{760E185C-9B19-704C-B96C-7E38E56217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Insertion/Placement policy</a:t>
            </a:r>
          </a:p>
        </p:txBody>
      </p:sp>
      <p:sp>
        <p:nvSpPr>
          <p:cNvPr id="236547" name="Slide Number Placeholder 3">
            <a:extLst>
              <a:ext uri="{FF2B5EF4-FFF2-40B4-BE49-F238E27FC236}">
                <a16:creationId xmlns:a16="http://schemas.microsoft.com/office/drawing/2014/main" id="{22EBDBB4-C397-4544-8A24-9308AEBBE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596B56C-F53A-4D4F-AB3C-8185DD9D85C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Title 1">
            <a:extLst>
              <a:ext uri="{FF2B5EF4-FFF2-40B4-BE49-F238E27FC236}">
                <a16:creationId xmlns:a16="http://schemas.microsoft.com/office/drawing/2014/main" id="{E58BA011-5A98-2A4D-B746-9896BCC90F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523A32A-9C69-E649-85CE-8691E4D7B8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size: total data (not including tag) capacity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bigger can exploit temporal locality better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not ALWAYS better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large </a:t>
            </a:r>
            <a:r>
              <a:rPr lang="en-US" altLang="en-US" dirty="0">
                <a:ea typeface="ＭＳ Ｐゴシック" panose="020B0600070205080204" pitchFamily="34" charset="-128"/>
              </a:rPr>
              <a:t>a cache adversely affects hit and miss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smaller is faster =&gt; bigger is slower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access time may degrade critical path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small </a:t>
            </a:r>
            <a:r>
              <a:rPr lang="en-US" altLang="en-US" dirty="0">
                <a:ea typeface="ＭＳ Ｐゴシック" panose="020B0600070205080204" pitchFamily="34" charset="-128"/>
              </a:rPr>
              <a:t>a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doesn’t</a:t>
            </a:r>
            <a:r>
              <a:rPr lang="en-US" altLang="ja-JP" dirty="0">
                <a:ea typeface="ＭＳ Ｐゴシック" panose="020B0600070205080204" pitchFamily="34" charset="-128"/>
              </a:rPr>
              <a:t> exploit temporal locality well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useful data replaced often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Working set</a:t>
            </a:r>
            <a:r>
              <a:rPr lang="en-US" altLang="en-US" dirty="0">
                <a:ea typeface="ＭＳ Ｐゴシック" panose="020B0600070205080204" pitchFamily="34" charset="-128"/>
              </a:rPr>
              <a:t>: the whole set of data                                                    the executing application references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Within a time interval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7571" name="Slide Number Placeholder 3">
            <a:extLst>
              <a:ext uri="{FF2B5EF4-FFF2-40B4-BE49-F238E27FC236}">
                <a16:creationId xmlns:a16="http://schemas.microsoft.com/office/drawing/2014/main" id="{5D1F0486-1F36-2247-8EAB-B39AD7E46C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1435A0-8973-A84E-895F-DB1B7E46178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7572" name="Freeform 4">
            <a:extLst>
              <a:ext uri="{FF2B5EF4-FFF2-40B4-BE49-F238E27FC236}">
                <a16:creationId xmlns:a16="http://schemas.microsoft.com/office/drawing/2014/main" id="{BFC1F869-AB86-DD4A-AF97-6DA212C5E1B7}"/>
              </a:ext>
            </a:extLst>
          </p:cNvPr>
          <p:cNvSpPr>
            <a:spLocks/>
          </p:cNvSpPr>
          <p:nvPr/>
        </p:nvSpPr>
        <p:spPr bwMode="auto">
          <a:xfrm>
            <a:off x="5791200" y="36576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3" name="Text Box 5">
            <a:extLst>
              <a:ext uri="{FF2B5EF4-FFF2-40B4-BE49-F238E27FC236}">
                <a16:creationId xmlns:a16="http://schemas.microsoft.com/office/drawing/2014/main" id="{3D7C93F3-F291-D740-8128-450FEFF22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213" y="3429000"/>
            <a:ext cx="1116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7574" name="Text Box 6">
            <a:extLst>
              <a:ext uri="{FF2B5EF4-FFF2-40B4-BE49-F238E27FC236}">
                <a16:creationId xmlns:a16="http://schemas.microsoft.com/office/drawing/2014/main" id="{73B42984-9053-6C48-8B5D-F3D2CF593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9238" y="5973763"/>
            <a:ext cx="1274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 size</a:t>
            </a:r>
          </a:p>
        </p:txBody>
      </p:sp>
      <p:sp>
        <p:nvSpPr>
          <p:cNvPr id="237575" name="Line 8">
            <a:extLst>
              <a:ext uri="{FF2B5EF4-FFF2-40B4-BE49-F238E27FC236}">
                <a16:creationId xmlns:a16="http://schemas.microsoft.com/office/drawing/2014/main" id="{CEAEF386-1872-7C4D-A6B7-592818148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3276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6" name="Oval 9">
            <a:extLst>
              <a:ext uri="{FF2B5EF4-FFF2-40B4-BE49-F238E27FC236}">
                <a16:creationId xmlns:a16="http://schemas.microsoft.com/office/drawing/2014/main" id="{C8430FD4-22EA-ED42-9515-F85D6AA5A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58674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7577" name="Text Box 10">
            <a:extLst>
              <a:ext uri="{FF2B5EF4-FFF2-40B4-BE49-F238E27FC236}">
                <a16:creationId xmlns:a16="http://schemas.microsoft.com/office/drawing/2014/main" id="{43D44969-A71D-5C4B-BC1A-798C5AC27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516438"/>
            <a:ext cx="1347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lang="en-US" altLang="ja-JP" sz="1600">
                <a:solidFill>
                  <a:srgbClr val="FF0000"/>
                </a:solidFill>
                <a:latin typeface="Arial" panose="020B0604020202020204" pitchFamily="34" charset="0"/>
              </a:rPr>
              <a:t>working set</a:t>
            </a: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endParaRPr lang="en-US" altLang="ja-JP" sz="16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size</a:t>
            </a:r>
          </a:p>
        </p:txBody>
      </p:sp>
      <p:sp>
        <p:nvSpPr>
          <p:cNvPr id="237578" name="Freeform 11">
            <a:extLst>
              <a:ext uri="{FF2B5EF4-FFF2-40B4-BE49-F238E27FC236}">
                <a16:creationId xmlns:a16="http://schemas.microsoft.com/office/drawing/2014/main" id="{8C4826B3-0985-3C49-84AB-B1EAE7D5248F}"/>
              </a:ext>
            </a:extLst>
          </p:cNvPr>
          <p:cNvSpPr>
            <a:spLocks/>
          </p:cNvSpPr>
          <p:nvPr/>
        </p:nvSpPr>
        <p:spPr bwMode="auto">
          <a:xfrm>
            <a:off x="7086600" y="4864100"/>
            <a:ext cx="990600" cy="1003300"/>
          </a:xfrm>
          <a:custGeom>
            <a:avLst/>
            <a:gdLst>
              <a:gd name="T0" fmla="*/ 2147483646 w 624"/>
              <a:gd name="T1" fmla="*/ 2147483646 h 632"/>
              <a:gd name="T2" fmla="*/ 2147483646 w 624"/>
              <a:gd name="T3" fmla="*/ 2147483646 h 632"/>
              <a:gd name="T4" fmla="*/ 2147483646 w 624"/>
              <a:gd name="T5" fmla="*/ 2147483646 h 632"/>
              <a:gd name="T6" fmla="*/ 0 w 624"/>
              <a:gd name="T7" fmla="*/ 2147483646 h 632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632"/>
              <a:gd name="T14" fmla="*/ 624 w 624"/>
              <a:gd name="T15" fmla="*/ 632 h 6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632">
                <a:moveTo>
                  <a:pt x="624" y="8"/>
                </a:moveTo>
                <a:cubicBezTo>
                  <a:pt x="484" y="4"/>
                  <a:pt x="344" y="0"/>
                  <a:pt x="288" y="56"/>
                </a:cubicBezTo>
                <a:cubicBezTo>
                  <a:pt x="232" y="112"/>
                  <a:pt x="336" y="248"/>
                  <a:pt x="288" y="344"/>
                </a:cubicBezTo>
                <a:cubicBezTo>
                  <a:pt x="240" y="440"/>
                  <a:pt x="120" y="536"/>
                  <a:pt x="0" y="63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9" name="Freeform 7">
            <a:extLst>
              <a:ext uri="{FF2B5EF4-FFF2-40B4-BE49-F238E27FC236}">
                <a16:creationId xmlns:a16="http://schemas.microsoft.com/office/drawing/2014/main" id="{964B94A7-3167-1D4B-A3F8-44C5018FF361}"/>
              </a:ext>
            </a:extLst>
          </p:cNvPr>
          <p:cNvSpPr>
            <a:spLocks/>
          </p:cNvSpPr>
          <p:nvPr/>
        </p:nvSpPr>
        <p:spPr bwMode="auto">
          <a:xfrm>
            <a:off x="5791200" y="3657600"/>
            <a:ext cx="2895600" cy="2286000"/>
          </a:xfrm>
          <a:custGeom>
            <a:avLst/>
            <a:gdLst>
              <a:gd name="T0" fmla="*/ 0 w 1824"/>
              <a:gd name="T1" fmla="*/ 2147483646 h 1440"/>
              <a:gd name="T2" fmla="*/ 2147483646 w 1824"/>
              <a:gd name="T3" fmla="*/ 2147483646 h 1440"/>
              <a:gd name="T4" fmla="*/ 2147483646 w 1824"/>
              <a:gd name="T5" fmla="*/ 2147483646 h 1440"/>
              <a:gd name="T6" fmla="*/ 2147483646 w 1824"/>
              <a:gd name="T7" fmla="*/ 2147483646 h 1440"/>
              <a:gd name="T8" fmla="*/ 2147483646 w 182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4"/>
              <a:gd name="T16" fmla="*/ 0 h 1440"/>
              <a:gd name="T17" fmla="*/ 1824 w 182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4" h="1440">
                <a:moveTo>
                  <a:pt x="0" y="1440"/>
                </a:moveTo>
                <a:cubicBezTo>
                  <a:pt x="36" y="1220"/>
                  <a:pt x="72" y="1000"/>
                  <a:pt x="144" y="816"/>
                </a:cubicBezTo>
                <a:cubicBezTo>
                  <a:pt x="216" y="632"/>
                  <a:pt x="318" y="457"/>
                  <a:pt x="432" y="336"/>
                </a:cubicBezTo>
                <a:cubicBezTo>
                  <a:pt x="546" y="215"/>
                  <a:pt x="597" y="146"/>
                  <a:pt x="829" y="90"/>
                </a:cubicBezTo>
                <a:cubicBezTo>
                  <a:pt x="1061" y="34"/>
                  <a:pt x="1617" y="19"/>
                  <a:pt x="182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1">
            <a:extLst>
              <a:ext uri="{FF2B5EF4-FFF2-40B4-BE49-F238E27FC236}">
                <a16:creationId xmlns:a16="http://schemas.microsoft.com/office/drawing/2014/main" id="{8D4373FB-FD83-2745-8F24-33D875C573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6E018-6540-834B-959B-BE2282F9C9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01700"/>
            <a:ext cx="8915400" cy="5575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Block size is the data that is associated with an address tag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not necessarily the unit of transfer between hierarchies</a:t>
            </a:r>
          </a:p>
          <a:p>
            <a:pPr lvl="2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Sub-blocking: A block divided into multiple pieces (each w/ V/D bits)</a:t>
            </a:r>
          </a:p>
          <a:p>
            <a:endParaRPr lang="en-US" altLang="en-US" sz="2000" dirty="0">
              <a:ea typeface="ＭＳ Ｐゴシック" panose="020B0600070205080204" pitchFamily="34" charset="-128"/>
            </a:endParaRPr>
          </a:p>
          <a:p>
            <a:endParaRPr lang="en-US" altLang="en-US" sz="1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small </a:t>
            </a:r>
            <a:r>
              <a:rPr lang="en-US" altLang="en-US" dirty="0">
                <a:ea typeface="ＭＳ Ｐゴシック" panose="020B0600070205080204" pitchFamily="34" charset="-128"/>
              </a:rPr>
              <a:t>blocks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don’t exploit spatial locality well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 have larger tag overhead</a:t>
            </a:r>
          </a:p>
          <a:p>
            <a:endParaRPr lang="en-US" altLang="en-US" sz="20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Too large </a:t>
            </a:r>
            <a:r>
              <a:rPr lang="en-US" altLang="en-US" dirty="0">
                <a:ea typeface="ＭＳ Ｐゴシック" panose="020B0600070205080204" pitchFamily="34" charset="-128"/>
              </a:rPr>
              <a:t>blocks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too few total # of blocks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less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  <a:sym typeface="Wingdings" pitchFamily="2" charset="2"/>
              </a:rPr>
              <a:t>temporal locality exploitation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waste of cache space and bandwidth/energy 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    if spatial locality is not high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8595" name="Slide Number Placeholder 3">
            <a:extLst>
              <a:ext uri="{FF2B5EF4-FFF2-40B4-BE49-F238E27FC236}">
                <a16:creationId xmlns:a16="http://schemas.microsoft.com/office/drawing/2014/main" id="{85A174DD-BE8D-E746-85CC-8D78A75ACE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A6815B7-7032-EA4D-9E89-475FA7BC420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8596" name="Freeform 4">
            <a:extLst>
              <a:ext uri="{FF2B5EF4-FFF2-40B4-BE49-F238E27FC236}">
                <a16:creationId xmlns:a16="http://schemas.microsoft.com/office/drawing/2014/main" id="{D02BBFA5-3A40-CE46-AC90-C6996BB7DB1D}"/>
              </a:ext>
            </a:extLst>
          </p:cNvPr>
          <p:cNvSpPr>
            <a:spLocks/>
          </p:cNvSpPr>
          <p:nvPr/>
        </p:nvSpPr>
        <p:spPr bwMode="auto">
          <a:xfrm>
            <a:off x="5659438" y="3032125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597" name="Text Box 5">
            <a:extLst>
              <a:ext uri="{FF2B5EF4-FFF2-40B4-BE49-F238E27FC236}">
                <a16:creationId xmlns:a16="http://schemas.microsoft.com/office/drawing/2014/main" id="{EC557BC5-9F45-B442-A9D7-E5E12C27C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5238" y="2590800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8598" name="Text Box 6">
            <a:extLst>
              <a:ext uri="{FF2B5EF4-FFF2-40B4-BE49-F238E27FC236}">
                <a16:creationId xmlns:a16="http://schemas.microsoft.com/office/drawing/2014/main" id="{6257B137-3EC1-C440-B0B6-CBFF979E0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7075" y="5318125"/>
            <a:ext cx="722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size</a:t>
            </a:r>
          </a:p>
        </p:txBody>
      </p:sp>
      <p:sp>
        <p:nvSpPr>
          <p:cNvPr id="238599" name="Freeform 7">
            <a:extLst>
              <a:ext uri="{FF2B5EF4-FFF2-40B4-BE49-F238E27FC236}">
                <a16:creationId xmlns:a16="http://schemas.microsoft.com/office/drawing/2014/main" id="{422761CA-5BF9-2C4A-8DF7-08A0E9D7D5EE}"/>
              </a:ext>
            </a:extLst>
          </p:cNvPr>
          <p:cNvSpPr>
            <a:spLocks/>
          </p:cNvSpPr>
          <p:nvPr/>
        </p:nvSpPr>
        <p:spPr bwMode="auto">
          <a:xfrm>
            <a:off x="5659438" y="3048000"/>
            <a:ext cx="2863850" cy="2270125"/>
          </a:xfrm>
          <a:custGeom>
            <a:avLst/>
            <a:gdLst>
              <a:gd name="T0" fmla="*/ 0 w 1804"/>
              <a:gd name="T1" fmla="*/ 2147483646 h 1430"/>
              <a:gd name="T2" fmla="*/ 2147483646 w 1804"/>
              <a:gd name="T3" fmla="*/ 2147483646 h 1430"/>
              <a:gd name="T4" fmla="*/ 2147483646 w 1804"/>
              <a:gd name="T5" fmla="*/ 2147483646 h 1430"/>
              <a:gd name="T6" fmla="*/ 2147483646 w 1804"/>
              <a:gd name="T7" fmla="*/ 2147483646 h 1430"/>
              <a:gd name="T8" fmla="*/ 2147483646 w 1804"/>
              <a:gd name="T9" fmla="*/ 2147483646 h 14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4"/>
              <a:gd name="T16" fmla="*/ 0 h 1430"/>
              <a:gd name="T17" fmla="*/ 1804 w 1804"/>
              <a:gd name="T18" fmla="*/ 1430 h 14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4" h="1430">
                <a:moveTo>
                  <a:pt x="0" y="1430"/>
                </a:moveTo>
                <a:cubicBezTo>
                  <a:pt x="36" y="1210"/>
                  <a:pt x="52" y="1027"/>
                  <a:pt x="144" y="806"/>
                </a:cubicBezTo>
                <a:cubicBezTo>
                  <a:pt x="236" y="585"/>
                  <a:pt x="384" y="212"/>
                  <a:pt x="551" y="106"/>
                </a:cubicBezTo>
                <a:cubicBezTo>
                  <a:pt x="718" y="0"/>
                  <a:pt x="937" y="45"/>
                  <a:pt x="1146" y="169"/>
                </a:cubicBezTo>
                <a:cubicBezTo>
                  <a:pt x="1355" y="293"/>
                  <a:pt x="1667" y="710"/>
                  <a:pt x="1804" y="8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7" name="Title 1">
            <a:extLst>
              <a:ext uri="{FF2B5EF4-FFF2-40B4-BE49-F238E27FC236}">
                <a16:creationId xmlns:a16="http://schemas.microsoft.com/office/drawing/2014/main" id="{B58ECE6B-B729-AC4A-B8FE-F245B2AFD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Large Blocks: </a:t>
            </a:r>
            <a:r>
              <a:rPr lang="en-US" altLang="en-US" sz="3600">
                <a:ea typeface="ＭＳ Ｐゴシック" panose="020B0600070205080204" pitchFamily="34" charset="-128"/>
              </a:rPr>
              <a:t>Critical-Word and Subblocking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E37BA-8DDC-6E43-AA8B-522F0D84B1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Large cache blocks can take a long time to fill into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fill cache line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critical word first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restart cache access before complete fill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Large cache blocks can waste bus bandwidth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a block into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associate separate valid and dirty bits for each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Recall: When is this useful?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9619" name="Slide Number Placeholder 3">
            <a:extLst>
              <a:ext uri="{FF2B5EF4-FFF2-40B4-BE49-F238E27FC236}">
                <a16:creationId xmlns:a16="http://schemas.microsoft.com/office/drawing/2014/main" id="{8E27A143-DCAF-3F4E-A937-B7483E383B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677359-8505-E842-A7E4-71CA5B8260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9620" name="Rectangle 4">
            <a:extLst>
              <a:ext uri="{FF2B5EF4-FFF2-40B4-BE49-F238E27FC236}">
                <a16:creationId xmlns:a16="http://schemas.microsoft.com/office/drawing/2014/main" id="{14685073-0D12-134B-B816-29571C3FF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1" name="Rectangle 5">
            <a:extLst>
              <a:ext uri="{FF2B5EF4-FFF2-40B4-BE49-F238E27FC236}">
                <a16:creationId xmlns:a16="http://schemas.microsoft.com/office/drawing/2014/main" id="{7111338C-9C57-F448-BADA-706627286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54102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9622" name="Rectangle 6">
            <a:extLst>
              <a:ext uri="{FF2B5EF4-FFF2-40B4-BE49-F238E27FC236}">
                <a16:creationId xmlns:a16="http://schemas.microsoft.com/office/drawing/2014/main" id="{D1D7FAC7-6287-4A4A-BA8E-C0BDE9249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3" name="Rectangle 7">
            <a:extLst>
              <a:ext uri="{FF2B5EF4-FFF2-40B4-BE49-F238E27FC236}">
                <a16:creationId xmlns:a16="http://schemas.microsoft.com/office/drawing/2014/main" id="{497CB876-A3AB-1B46-B241-16C60765E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4" name="Rectangle 8">
            <a:extLst>
              <a:ext uri="{FF2B5EF4-FFF2-40B4-BE49-F238E27FC236}">
                <a16:creationId xmlns:a16="http://schemas.microsoft.com/office/drawing/2014/main" id="{00BD4973-301A-D546-945D-5B6659851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5" name="Rectangle 9">
            <a:extLst>
              <a:ext uri="{FF2B5EF4-FFF2-40B4-BE49-F238E27FC236}">
                <a16:creationId xmlns:a16="http://schemas.microsoft.com/office/drawing/2014/main" id="{40975EFA-0910-1F4E-9240-2E0DD871B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6" name="Rectangle 10">
            <a:extLst>
              <a:ext uri="{FF2B5EF4-FFF2-40B4-BE49-F238E27FC236}">
                <a16:creationId xmlns:a16="http://schemas.microsoft.com/office/drawing/2014/main" id="{2EC4707B-794C-CC40-BFEF-2757988CA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9627" name="Rectangle 11">
            <a:extLst>
              <a:ext uri="{FF2B5EF4-FFF2-40B4-BE49-F238E27FC236}">
                <a16:creationId xmlns:a16="http://schemas.microsoft.com/office/drawing/2014/main" id="{E583ADB0-050C-8345-940F-54CE6AE19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8" name="Oval 12">
            <a:extLst>
              <a:ext uri="{FF2B5EF4-FFF2-40B4-BE49-F238E27FC236}">
                <a16:creationId xmlns:a16="http://schemas.microsoft.com/office/drawing/2014/main" id="{A045F523-8170-7243-A134-5C2364E3002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9" name="Oval 13">
            <a:extLst>
              <a:ext uri="{FF2B5EF4-FFF2-40B4-BE49-F238E27FC236}">
                <a16:creationId xmlns:a16="http://schemas.microsoft.com/office/drawing/2014/main" id="{0CA137CA-3570-4744-B82A-41A4D97AB8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0" name="Oval 14">
            <a:extLst>
              <a:ext uri="{FF2B5EF4-FFF2-40B4-BE49-F238E27FC236}">
                <a16:creationId xmlns:a16="http://schemas.microsoft.com/office/drawing/2014/main" id="{80406493-0AB2-8A4D-8D3D-C6DAE9B0DAA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1" name="Oval 15">
            <a:extLst>
              <a:ext uri="{FF2B5EF4-FFF2-40B4-BE49-F238E27FC236}">
                <a16:creationId xmlns:a16="http://schemas.microsoft.com/office/drawing/2014/main" id="{A7908004-60CF-D847-9028-3D55A1BD64B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2" name="Rectangle 9">
            <a:extLst>
              <a:ext uri="{FF2B5EF4-FFF2-40B4-BE49-F238E27FC236}">
                <a16:creationId xmlns:a16="http://schemas.microsoft.com/office/drawing/2014/main" id="{8BD7874C-BAA8-C949-9499-414379886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3" name="Rectangle 9">
            <a:extLst>
              <a:ext uri="{FF2B5EF4-FFF2-40B4-BE49-F238E27FC236}">
                <a16:creationId xmlns:a16="http://schemas.microsoft.com/office/drawing/2014/main" id="{DA644F50-9A88-5941-996B-D5966A865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4" name="Rectangle 9">
            <a:extLst>
              <a:ext uri="{FF2B5EF4-FFF2-40B4-BE49-F238E27FC236}">
                <a16:creationId xmlns:a16="http://schemas.microsoft.com/office/drawing/2014/main" id="{586E6CF0-E165-2240-8B70-3941C73E5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Title 1">
            <a:extLst>
              <a:ext uri="{FF2B5EF4-FFF2-40B4-BE49-F238E27FC236}">
                <a16:creationId xmlns:a16="http://schemas.microsoft.com/office/drawing/2014/main" id="{8D98BFA0-99B2-F64A-9BD8-B8769CC29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55D8F-6FF8-4E48-8F28-31305B0EF2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" y="914400"/>
            <a:ext cx="9005888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many blocks can be present in the same index (i.e., set)?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Larger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miss rate (reduced conflicts)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higher hit latency and area cost (plus diminishing returns)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Smaller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lower hit latency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Especially important for L1 caches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Is power of 2 associativity required?</a:t>
            </a:r>
          </a:p>
          <a:p>
            <a:pPr lvl="1"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0643" name="Slide Number Placeholder 3">
            <a:extLst>
              <a:ext uri="{FF2B5EF4-FFF2-40B4-BE49-F238E27FC236}">
                <a16:creationId xmlns:a16="http://schemas.microsoft.com/office/drawing/2014/main" id="{716AA897-F03A-184E-8E70-6932FD3563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918969F-C166-4549-B472-67EFBC00DC2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0644" name="Freeform 5">
            <a:extLst>
              <a:ext uri="{FF2B5EF4-FFF2-40B4-BE49-F238E27FC236}">
                <a16:creationId xmlns:a16="http://schemas.microsoft.com/office/drawing/2014/main" id="{4BB3A8F6-F064-CF45-8C84-A17B6B90080A}"/>
              </a:ext>
            </a:extLst>
          </p:cNvPr>
          <p:cNvSpPr>
            <a:spLocks/>
          </p:cNvSpPr>
          <p:nvPr/>
        </p:nvSpPr>
        <p:spPr bwMode="auto">
          <a:xfrm>
            <a:off x="5527675" y="3414713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5" name="Text Box 7">
            <a:extLst>
              <a:ext uri="{FF2B5EF4-FFF2-40B4-BE49-F238E27FC236}">
                <a16:creationId xmlns:a16="http://schemas.microsoft.com/office/drawing/2014/main" id="{E8C154C2-076A-D147-B491-1D05E0295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2225" y="573405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associativity</a:t>
            </a:r>
          </a:p>
        </p:txBody>
      </p:sp>
      <p:sp>
        <p:nvSpPr>
          <p:cNvPr id="240646" name="Freeform 8">
            <a:extLst>
              <a:ext uri="{FF2B5EF4-FFF2-40B4-BE49-F238E27FC236}">
                <a16:creationId xmlns:a16="http://schemas.microsoft.com/office/drawing/2014/main" id="{4EB1FF55-ACDA-7F4B-86A8-166C5A3234A3}"/>
              </a:ext>
            </a:extLst>
          </p:cNvPr>
          <p:cNvSpPr>
            <a:spLocks/>
          </p:cNvSpPr>
          <p:nvPr/>
        </p:nvSpPr>
        <p:spPr bwMode="auto">
          <a:xfrm>
            <a:off x="5813425" y="341471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7" name="Text Box 6">
            <a:extLst>
              <a:ext uri="{FF2B5EF4-FFF2-40B4-BE49-F238E27FC236}">
                <a16:creationId xmlns:a16="http://schemas.microsoft.com/office/drawing/2014/main" id="{B7008063-7CC5-0243-9A0B-D2F1C89F0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313055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Title 1">
            <a:extLst>
              <a:ext uri="{FF2B5EF4-FFF2-40B4-BE49-F238E27FC236}">
                <a16:creationId xmlns:a16="http://schemas.microsoft.com/office/drawing/2014/main" id="{8D920F56-9B9B-F247-A317-DC0AB3A48E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Classification of Cache Misses</a:t>
            </a: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9EA6A80F-F22E-B442-80E6-FCFE792BEA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5344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Compulsory miss 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first reference to an address (block) always results in a miss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subsequent references should hit unless the cache block is displaced for the reasons below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Capacity miss 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cache is too small to hold everything needed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defined as the misses that would occur even in a fully-associative cache (with optimal replacement) of the same capacity 	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Conflict miss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defined as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any miss that is neither a compulsory nor a capacity miss	</a:t>
            </a:r>
          </a:p>
        </p:txBody>
      </p:sp>
      <p:sp>
        <p:nvSpPr>
          <p:cNvPr id="242691" name="Slide Number Placeholder 3">
            <a:extLst>
              <a:ext uri="{FF2B5EF4-FFF2-40B4-BE49-F238E27FC236}">
                <a16:creationId xmlns:a16="http://schemas.microsoft.com/office/drawing/2014/main" id="{18F47AAE-3071-384D-8FE1-8E5E9252A6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233B88-6CD8-FF4B-82E3-0E64DCBB7D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Title 1">
            <a:extLst>
              <a:ext uri="{FF2B5EF4-FFF2-40B4-BE49-F238E27FC236}">
                <a16:creationId xmlns:a16="http://schemas.microsoft.com/office/drawing/2014/main" id="{0A540D80-C58E-3548-907D-0DCF99C7A7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Reduce Each Miss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75350-184D-4246-B62F-3CFF71A80F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Compulsory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Caching cannot help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Prefetching can: Anticipate which blocks will be needed soon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Conflict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More associativity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Other ways to get more associativity without making the cache associative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Victim cache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Better, randomized indexing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Software hints?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Capacity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Utilize cache space better: keep blocks that will be referenced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Software management: divide working set and computation such that each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computation phase</a:t>
            </a:r>
            <a:r>
              <a:rPr lang="ja-JP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fits in cache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3715" name="Slide Number Placeholder 3">
            <a:extLst>
              <a:ext uri="{FF2B5EF4-FFF2-40B4-BE49-F238E27FC236}">
                <a16:creationId xmlns:a16="http://schemas.microsoft.com/office/drawing/2014/main" id="{264469E5-D0F6-394F-B960-DB96223F84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2B1A69-60C9-3741-A171-4C600731048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Caches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Wilkes, “</a:t>
            </a:r>
            <a:r>
              <a:rPr lang="en-US" altLang="ja-JP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 dirty="0">
                <a:ea typeface="ＭＳ Ｐゴシック" panose="020B0600070205080204" pitchFamily="34" charset="-128"/>
              </a:rPr>
              <a:t>,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>
            <a:extLst>
              <a:ext uri="{FF2B5EF4-FFF2-40B4-BE49-F238E27FC236}">
                <a16:creationId xmlns:a16="http://schemas.microsoft.com/office/drawing/2014/main" id="{78FEAB72-A105-5849-917A-CCFA8D3CF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Improve Cache Performance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4A4107A0-393D-4C40-80D5-EAECBEE26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Three fundamental goals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rate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Caveat: reducing miss rate can reduce performance if more costly-to-refetch blocks are evicted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latency or miss cost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hit latency or hit cost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above three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together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affect performance </a:t>
            </a:r>
          </a:p>
        </p:txBody>
      </p:sp>
      <p:sp>
        <p:nvSpPr>
          <p:cNvPr id="244739" name="Slide Number Placeholder 3">
            <a:extLst>
              <a:ext uri="{FF2B5EF4-FFF2-40B4-BE49-F238E27FC236}">
                <a16:creationId xmlns:a16="http://schemas.microsoft.com/office/drawing/2014/main" id="{09DCB6C1-1F1B-4048-ACB8-A57C34A06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49D414F-D48A-7A40-89D7-DBBC140E5DD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Title 1">
            <a:extLst>
              <a:ext uri="{FF2B5EF4-FFF2-40B4-BE49-F238E27FC236}">
                <a16:creationId xmlns:a16="http://schemas.microsoft.com/office/drawing/2014/main" id="{7C5BBB5B-ABB6-DA4E-AA6E-7E699E6D13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Improving Basic Cache Performance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DF05D92-C721-F640-9EA8-A935A7675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n"/>
              <a:defRPr/>
            </a:pPr>
            <a:r>
              <a:rPr lang="en-US" dirty="0"/>
              <a:t>Reducing miss rate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More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Alternatives/enhancements to associativity </a:t>
            </a:r>
          </a:p>
          <a:p>
            <a:pPr lvl="2">
              <a:buFont typeface="Wingdings" charset="2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Victim caches, hashing, pseudo-associativity, skewed associativity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  <a:p>
            <a:pPr lvl="1">
              <a:buFont typeface="Wingdings" charset="2"/>
              <a:buChar char="q"/>
              <a:defRPr/>
            </a:pPr>
            <a:endParaRPr lang="en-US" sz="400" dirty="0">
              <a:ea typeface="ＭＳ Ｐゴシック" charset="0"/>
            </a:endParaRPr>
          </a:p>
          <a:p>
            <a:pPr>
              <a:buFont typeface="Wingdings" charset="2"/>
              <a:buChar char="n"/>
              <a:defRPr/>
            </a:pPr>
            <a:r>
              <a:rPr lang="en-US" dirty="0"/>
              <a:t>Reducing miss latency/cost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Multi-level caches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Critical word first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 err="1">
                <a:solidFill>
                  <a:srgbClr val="7F7F7F"/>
                </a:solidFill>
                <a:ea typeface="ＭＳ Ｐゴシック" charset="0"/>
              </a:rPr>
              <a:t>Subblocking</a:t>
            </a: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/sectoring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7F7F7F"/>
                </a:solidFill>
                <a:ea typeface="ＭＳ Ｐゴシック" charset="0"/>
              </a:rPr>
              <a:t>Better replacement/insertion policies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Non-blocking caches (multiple cache misses in parallel)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ea typeface="ＭＳ Ｐゴシック" charset="0"/>
              </a:rPr>
              <a:t>Multiple accesses per cycle</a:t>
            </a:r>
          </a:p>
          <a:p>
            <a:pPr lvl="1">
              <a:buFont typeface="Wingdings" charset="2"/>
              <a:buChar char="q"/>
              <a:defRPr/>
            </a:pPr>
            <a:r>
              <a:rPr lang="en-US" dirty="0">
                <a:solidFill>
                  <a:srgbClr val="0432FF"/>
                </a:solidFill>
                <a:ea typeface="ＭＳ Ｐゴシック" charset="0"/>
              </a:rPr>
              <a:t>Software approaches</a:t>
            </a:r>
          </a:p>
        </p:txBody>
      </p:sp>
      <p:sp>
        <p:nvSpPr>
          <p:cNvPr id="245763" name="Slide Number Placeholder 3">
            <a:extLst>
              <a:ext uri="{FF2B5EF4-FFF2-40B4-BE49-F238E27FC236}">
                <a16:creationId xmlns:a16="http://schemas.microsoft.com/office/drawing/2014/main" id="{B3B69DDE-38D8-7447-9692-0E055554F9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6F8AC76-C750-B345-817C-760790AE1CA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Title 1">
            <a:extLst>
              <a:ext uri="{FF2B5EF4-FFF2-40B4-BE49-F238E27FC236}">
                <a16:creationId xmlns:a16="http://schemas.microsoft.com/office/drawing/2014/main" id="{03E0D8F3-E70F-B547-A4EB-1BE20E4637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Software Approaches for Higher Hit Rate</a:t>
            </a:r>
          </a:p>
        </p:txBody>
      </p:sp>
      <p:sp>
        <p:nvSpPr>
          <p:cNvPr id="246786" name="Content Placeholder 2">
            <a:extLst>
              <a:ext uri="{FF2B5EF4-FFF2-40B4-BE49-F238E27FC236}">
                <a16:creationId xmlns:a16="http://schemas.microsoft.com/office/drawing/2014/main" id="{7E28AFE1-0E8B-AD4D-95FC-2A0B13CBD7D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Restructuring data layout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Data structure separation/merging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Blocking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…</a:t>
            </a:r>
          </a:p>
        </p:txBody>
      </p:sp>
      <p:sp>
        <p:nvSpPr>
          <p:cNvPr id="246787" name="Slide Number Placeholder 3">
            <a:extLst>
              <a:ext uri="{FF2B5EF4-FFF2-40B4-BE49-F238E27FC236}">
                <a16:creationId xmlns:a16="http://schemas.microsoft.com/office/drawing/2014/main" id="{1A2CD187-5423-8E41-ABFB-567B3DF6B8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5E2CE9B-EE46-FF4D-863F-9B0CF9677C4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Title 1">
            <a:extLst>
              <a:ext uri="{FF2B5EF4-FFF2-40B4-BE49-F238E27FC236}">
                <a16:creationId xmlns:a16="http://schemas.microsoft.com/office/drawing/2014/main" id="{04BF37DC-1204-3B4F-A5EA-0A59399A5B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756-14BF-1644-BA3D-B39294342A4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804275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Idea: Restructure data layout or data access patterns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Example: If column-major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x[i+1,j] follows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 in memory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x[i,j+1] is far away from x[</a:t>
            </a:r>
            <a:r>
              <a:rPr lang="en-US" altLang="en-US" dirty="0" err="1">
                <a:ea typeface="ＭＳ Ｐゴシック" panose="020B0600070205080204" pitchFamily="34" charset="-128"/>
              </a:rPr>
              <a:t>i,j</a:t>
            </a:r>
            <a:r>
              <a:rPr lang="en-US" altLang="en-US" dirty="0">
                <a:ea typeface="ＭＳ Ｐゴシック" panose="020B0600070205080204" pitchFamily="34" charset="-128"/>
              </a:rPr>
              <a:t>]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This is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loop interchange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Other optimizations can also increase hit rate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Loop fusion, array merging, …</a:t>
            </a:r>
          </a:p>
        </p:txBody>
      </p:sp>
      <p:sp>
        <p:nvSpPr>
          <p:cNvPr id="247811" name="Slide Number Placeholder 3">
            <a:extLst>
              <a:ext uri="{FF2B5EF4-FFF2-40B4-BE49-F238E27FC236}">
                <a16:creationId xmlns:a16="http://schemas.microsoft.com/office/drawing/2014/main" id="{CE5F03FC-3304-C14C-98C1-9D14208B37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466C94B-91E0-824B-9C0D-07B758FBA22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1F71B7-DAB3-1D45-9EAA-822AA96234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13" y="2943225"/>
            <a:ext cx="3035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Arial" panose="020B0604020202020204" pitchFamily="34" charset="0"/>
              </a:rPr>
              <a:t>Poor code		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for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= 1, rows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for j = 1, columns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      sum = sum + x[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i,j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CFADE3-03FC-F348-8825-713C648B85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5963" y="2943225"/>
            <a:ext cx="38782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Better code			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for j = 1, columns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for i = 1, rows</a:t>
            </a:r>
          </a:p>
          <a:p>
            <a:pPr lvl="1" eaLnBrk="1" hangingPunct="1">
              <a:spcBef>
                <a:spcPct val="0"/>
              </a:spcBef>
              <a:buClrTx/>
              <a:buSzTx/>
              <a:buFont typeface="ZapfDingbats" charset="2"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     sum = sum + x[i,j]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Title 1">
            <a:extLst>
              <a:ext uri="{FF2B5EF4-FFF2-40B4-BE49-F238E27FC236}">
                <a16:creationId xmlns:a16="http://schemas.microsoft.com/office/drawing/2014/main" id="{16B53E08-421B-7A45-8C30-E6FB197D67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Access Patterns (II)</a:t>
            </a:r>
          </a:p>
        </p:txBody>
      </p:sp>
      <p:sp>
        <p:nvSpPr>
          <p:cNvPr id="35843" name="Content Placeholder 2">
            <a:extLst>
              <a:ext uri="{FF2B5EF4-FFF2-40B4-BE49-F238E27FC236}">
                <a16:creationId xmlns:a16="http://schemas.microsoft.com/office/drawing/2014/main" id="{7D554ED4-E9EE-AF40-8D7E-E9E980194D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Blocking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Divide loops operating on arrays into computation chunks so that each chunk can hold its data in the cache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Avoids cache conflicts between different chunks of computation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Essentially: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Divide the working set so that each piece fits in the cache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Also called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Tiling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8835" name="Slide Number Placeholder 3">
            <a:extLst>
              <a:ext uri="{FF2B5EF4-FFF2-40B4-BE49-F238E27FC236}">
                <a16:creationId xmlns:a16="http://schemas.microsoft.com/office/drawing/2014/main" id="{CCE4354E-DC2C-8E49-A078-0EEB05C17B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77E7AE0-EC71-4D48-959A-8A23F1B0388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Title 1">
            <a:extLst>
              <a:ext uri="{FF2B5EF4-FFF2-40B4-BE49-F238E27FC236}">
                <a16:creationId xmlns:a16="http://schemas.microsoft.com/office/drawing/2014/main" id="{70AB9A01-9A67-1D45-9612-2EE4D2736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862BEB-3FF4-1843-B98F-5AA33DDF81E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038725" y="996950"/>
            <a:ext cx="3800475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Pointer based traversal (e.g., of a linked list)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Assume a huge linked list (1B nodes) and unique keys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Why does the code on the left have poor cache hit rate?</a:t>
            </a:r>
          </a:p>
          <a:p>
            <a:pPr lvl="1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 dirty="0">
                <a:ea typeface="ＭＳ Ｐゴシック" panose="020B0600070205080204" pitchFamily="34" charset="-128"/>
              </a:rPr>
              <a:t>Other fields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occupy most of the cache line even though rarely accessed!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49859" name="Slide Number Placeholder 3">
            <a:extLst>
              <a:ext uri="{FF2B5EF4-FFF2-40B4-BE49-F238E27FC236}">
                <a16:creationId xmlns:a16="http://schemas.microsoft.com/office/drawing/2014/main" id="{697118B5-154F-EB44-93F4-26F9755CF5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704587-0459-BF47-BA07-3066F87C4E6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9860" name="TextBox 4">
            <a:extLst>
              <a:ext uri="{FF2B5EF4-FFF2-40B4-BE49-F238E27FC236}">
                <a16:creationId xmlns:a16="http://schemas.microsoft.com/office/drawing/2014/main" id="{DE0BE8B3-289A-6B40-B1F2-14D52AFB4F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" y="1320800"/>
            <a:ext cx="4367213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struct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struct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int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if (node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other fields of node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node = node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Title 1">
            <a:extLst>
              <a:ext uri="{FF2B5EF4-FFF2-40B4-BE49-F238E27FC236}">
                <a16:creationId xmlns:a16="http://schemas.microsoft.com/office/drawing/2014/main" id="{C944B377-BE44-D844-AEBA-3F6ED504EA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Restructuring Data Layout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BAAEE-D615-5348-BF4C-55F7357AB62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73600" y="996950"/>
            <a:ext cx="4165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separate frequently-used fields of a data structure and pack them into a separate data structure</a:t>
            </a:r>
          </a:p>
          <a:p>
            <a:endParaRPr lang="en-US" altLang="en-US" dirty="0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Who should do this?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Programmer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Compiler </a:t>
            </a:r>
          </a:p>
          <a:p>
            <a:pPr lvl="2"/>
            <a:r>
              <a:rPr lang="en-US" altLang="en-US" dirty="0">
                <a:ea typeface="ＭＳ Ｐゴシック" panose="020B0600070205080204" pitchFamily="34" charset="-128"/>
              </a:rPr>
              <a:t>Profiling vs. dynamic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Hardware?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Who can determine what is frequently used?</a:t>
            </a:r>
          </a:p>
        </p:txBody>
      </p:sp>
      <p:sp>
        <p:nvSpPr>
          <p:cNvPr id="250883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50884" name="TextBox 4">
            <a:extLst>
              <a:ext uri="{FF2B5EF4-FFF2-40B4-BE49-F238E27FC236}">
                <a16:creationId xmlns:a16="http://schemas.microsoft.com/office/drawing/2014/main" id="{EBE25C97-7734-2647-9769-2028E4E598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996950"/>
            <a:ext cx="4367213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Node* next;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int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key;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</a:t>
            </a: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Node-data* node-data;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 err="1">
                <a:solidFill>
                  <a:srgbClr val="0432FF"/>
                </a:solidFill>
                <a:latin typeface="Arial" panose="020B0604020202020204" pitchFamily="34" charset="0"/>
              </a:rPr>
              <a:t>struct</a:t>
            </a: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Node-data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name;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     char [256] school;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432FF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while (node)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if (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key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== input-key) {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	// access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nodenode-data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  <a:sym typeface="Wingdings" pitchFamily="2" charset="2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      }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     node =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node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next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}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Rectangle 4">
            <a:extLst>
              <a:ext uri="{FF2B5EF4-FFF2-40B4-BE49-F238E27FC236}">
                <a16:creationId xmlns:a16="http://schemas.microsoft.com/office/drawing/2014/main" id="{D72907E6-9C3A-2445-B0DF-6040E291D6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799"/>
          </a:xfrm>
        </p:spPr>
        <p:txBody>
          <a:bodyPr anchor="ctr"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Multi-Core Issues in Caching</a:t>
            </a:r>
          </a:p>
        </p:txBody>
      </p:sp>
      <p:sp>
        <p:nvSpPr>
          <p:cNvPr id="251906" name="Rectangle 5">
            <a:extLst>
              <a:ext uri="{FF2B5EF4-FFF2-40B4-BE49-F238E27FC236}">
                <a16:creationId xmlns:a16="http://schemas.microsoft.com/office/drawing/2014/main" id="{DD1573CE-B090-D34E-98AB-A4557B171C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Caches in a Multi-Core System</a:t>
            </a: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70B748-E268-E246-9A86-A53D1EA23BB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255712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99231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409825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383631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423319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275012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392487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406774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394868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1066800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983581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401887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1703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587875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165600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583112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383631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413793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556125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586287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3051175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503612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300412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450431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176588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459162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"/>
                <a:cs typeface="+mn-cs"/>
              </a:rPr>
              <a:t>DRAM MEMORY CONTROLLER</a:t>
            </a:r>
          </a:p>
        </p:txBody>
      </p:sp>
    </p:spTree>
    <p:extLst>
      <p:ext uri="{BB962C8B-B14F-4D97-AF65-F5344CB8AC3E}">
        <p14:creationId xmlns:p14="http://schemas.microsoft.com/office/powerpoint/2010/main" val="246751620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Title 1">
            <a:extLst>
              <a:ext uri="{FF2B5EF4-FFF2-40B4-BE49-F238E27FC236}">
                <a16:creationId xmlns:a16="http://schemas.microsoft.com/office/drawing/2014/main" id="{930AA7BE-584C-B246-A2B6-8D189FFD3E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Caches in Multi-Core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D09651-EBFB-BE4A-8B3E-E7E9924367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Cache efficiency becomes even more important in a multi-core/multi-threaded system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Memory bandwidth is at premium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Cache space is a limited resource across cores/threads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How do we design the caches in a multi-core system?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Many decisions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Shared vs. private caches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maximize performance of the entire system?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to provide </a:t>
            </a:r>
            <a:r>
              <a:rPr lang="en-US" altLang="en-US" dirty="0" err="1">
                <a:ea typeface="ＭＳ Ｐゴシック" panose="020B0600070205080204" pitchFamily="34" charset="-128"/>
              </a:rPr>
              <a:t>QoS</a:t>
            </a:r>
            <a:r>
              <a:rPr lang="en-US" altLang="en-US" dirty="0">
                <a:ea typeface="ＭＳ Ｐゴシック" panose="020B0600070205080204" pitchFamily="34" charset="-128"/>
              </a:rPr>
              <a:t> to different threads in a shared cache?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Should cache management algorithms be aware of threads?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How should space be allocated to threads in a shared cache?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3955" name="Slide Number Placeholder 3">
            <a:extLst>
              <a:ext uri="{FF2B5EF4-FFF2-40B4-BE49-F238E27FC236}">
                <a16:creationId xmlns:a16="http://schemas.microsoft.com/office/drawing/2014/main" id="{129719B7-C950-C743-B805-6671882DA8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3576236-E578-2449-BC66-E93C06966B05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29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Cache Structure</a:t>
            </a: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2252663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2438400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2252663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2428875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2428875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2184400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939925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2184400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2428875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811713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4483894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811713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B0EB30-9F25-6F40-BEA2-5538E5C9D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Title 1">
            <a:extLst>
              <a:ext uri="{FF2B5EF4-FFF2-40B4-BE49-F238E27FC236}">
                <a16:creationId xmlns:a16="http://schemas.microsoft.com/office/drawing/2014/main" id="{B52B3FD7-B48E-C648-AF68-01C319321C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Concept and 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3D295-5FAD-7E43-8370-769DBACD736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Instead of dedicating a hardware resource to a hardware context, allow multiple contexts to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Example resources: functional units, pipeline, caches, buses, memory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Resource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improves utilization/efficiency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 throughput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a resource is left idle by one thread, another thread can use it; no need to replicate shared data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Reduces communication latency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For example, data shared between multiple threads can be kept in the same cache in multithreaded processors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Compatible with the shared memory programming model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6003" name="Slide Number Placeholder 3">
            <a:extLst>
              <a:ext uri="{FF2B5EF4-FFF2-40B4-BE49-F238E27FC236}">
                <a16:creationId xmlns:a16="http://schemas.microsoft.com/office/drawing/2014/main" id="{FFE3F9FA-0DF2-9149-AE84-DF8A024324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4141715-CD8F-4D4F-A2FD-F3B4D166C82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Title 1">
            <a:extLst>
              <a:ext uri="{FF2B5EF4-FFF2-40B4-BE49-F238E27FC236}">
                <a16:creationId xmlns:a16="http://schemas.microsoft.com/office/drawing/2014/main" id="{7D97BC46-DC34-8C43-A61A-CDB258514C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Resource Sharing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AD66-9212-0A4C-8541-7BD3F3656D98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Resource sharing results in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contention for resources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When the resource is not idle, another thread cannot use it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If space is occupied by one thread, another thread needs to re-occupy it 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Sometimes reduces each or some thread</a:t>
            </a:r>
            <a:r>
              <a:rPr lang="ja-JP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 performance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	- Thread performance can be worse than when it is run alone 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Eliminates performance isolation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inconsistent performance across runs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Thread performance depends on co-executing threads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 Uncontrolled (free-for-all) sharing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degrades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QoS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ea typeface="ＭＳ Ｐゴシック" panose="020B0600070205080204" pitchFamily="34" charset="-128"/>
              </a:rPr>
              <a:t>  - Causes unfairness, starvation</a:t>
            </a:r>
          </a:p>
          <a:p>
            <a:pPr>
              <a:buFont typeface="Wingdings" pitchFamily="2" charset="2"/>
              <a:buNone/>
            </a:pPr>
            <a:endParaRPr lang="en-US" altLang="en-US" sz="1600" dirty="0">
              <a:ea typeface="ＭＳ Ｐゴシック" panose="020B0600070205080204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en-US" altLang="en-US" sz="22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Need to efficiently and fairly utilize shared resources</a:t>
            </a:r>
          </a:p>
        </p:txBody>
      </p:sp>
      <p:sp>
        <p:nvSpPr>
          <p:cNvPr id="257027" name="Slide Number Placeholder 3">
            <a:extLst>
              <a:ext uri="{FF2B5EF4-FFF2-40B4-BE49-F238E27FC236}">
                <a16:creationId xmlns:a16="http://schemas.microsoft.com/office/drawing/2014/main" id="{492A8E6E-9AC0-7C43-BEC6-C5615E88DD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DB8A29-0F96-5A4A-A630-02DEC368C4D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>
            <a:extLst>
              <a:ext uri="{FF2B5EF4-FFF2-40B4-BE49-F238E27FC236}">
                <a16:creationId xmlns:a16="http://schemas.microsoft.com/office/drawing/2014/main" id="{44BA07C6-DF44-434B-84AA-660BB9447C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Private vs. Shared Caches</a:t>
            </a:r>
          </a:p>
        </p:txBody>
      </p:sp>
      <p:sp>
        <p:nvSpPr>
          <p:cNvPr id="254978" name="Content Placeholder 2">
            <a:extLst>
              <a:ext uri="{FF2B5EF4-FFF2-40B4-BE49-F238E27FC236}">
                <a16:creationId xmlns:a16="http://schemas.microsoft.com/office/drawing/2014/main" id="{39AB2200-4B7C-4A41-AE4D-C1EF18381E8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Private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belongs to one core (a shared block can be in multiple caches)</a:t>
            </a: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Shared</a:t>
            </a:r>
            <a:r>
              <a:rPr lang="en-US" altLang="en-US" dirty="0">
                <a:ea typeface="ＭＳ Ｐゴシック" panose="020B0600070205080204" pitchFamily="34" charset="-128"/>
              </a:rPr>
              <a:t> cache: Cache is shared by multiple cores</a:t>
            </a:r>
          </a:p>
        </p:txBody>
      </p:sp>
      <p:sp>
        <p:nvSpPr>
          <p:cNvPr id="254979" name="Slide Number Placeholder 3">
            <a:extLst>
              <a:ext uri="{FF2B5EF4-FFF2-40B4-BE49-F238E27FC236}">
                <a16:creationId xmlns:a16="http://schemas.microsoft.com/office/drawing/2014/main" id="{2F17D401-E98F-924C-9FAF-AAC1031F35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95D6428-BA48-BA43-84B4-68B15A4351C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54980" name="Group 74">
            <a:extLst>
              <a:ext uri="{FF2B5EF4-FFF2-40B4-BE49-F238E27FC236}">
                <a16:creationId xmlns:a16="http://schemas.microsoft.com/office/drawing/2014/main" id="{B24A1427-3EAF-2D4C-97CA-DCBB6F586109}"/>
              </a:ext>
            </a:extLst>
          </p:cNvPr>
          <p:cNvGrpSpPr>
            <a:grpSpLocks/>
          </p:cNvGrpSpPr>
          <p:nvPr/>
        </p:nvGrpSpPr>
        <p:grpSpPr bwMode="auto">
          <a:xfrm>
            <a:off x="661988" y="2794000"/>
            <a:ext cx="3573462" cy="3111500"/>
            <a:chOff x="395288" y="2852738"/>
            <a:chExt cx="4667250" cy="3111500"/>
          </a:xfrm>
        </p:grpSpPr>
        <p:sp>
          <p:nvSpPr>
            <p:cNvPr id="255005" name="Rectangle 3">
              <a:extLst>
                <a:ext uri="{FF2B5EF4-FFF2-40B4-BE49-F238E27FC236}">
                  <a16:creationId xmlns:a16="http://schemas.microsoft.com/office/drawing/2014/main" id="{C1898021-3972-F546-B466-4BD34407E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6" name="Text Box 4">
              <a:extLst>
                <a:ext uri="{FF2B5EF4-FFF2-40B4-BE49-F238E27FC236}">
                  <a16:creationId xmlns:a16="http://schemas.microsoft.com/office/drawing/2014/main" id="{E136E412-2EB5-454D-940D-21975B2418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5007" name="Rectangle 5">
              <a:extLst>
                <a:ext uri="{FF2B5EF4-FFF2-40B4-BE49-F238E27FC236}">
                  <a16:creationId xmlns:a16="http://schemas.microsoft.com/office/drawing/2014/main" id="{B7C25612-5323-9B4D-890C-723DE20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08" name="Text Box 6">
              <a:extLst>
                <a:ext uri="{FF2B5EF4-FFF2-40B4-BE49-F238E27FC236}">
                  <a16:creationId xmlns:a16="http://schemas.microsoft.com/office/drawing/2014/main" id="{3D3B1FAD-8E65-AD4F-81E6-C7A22F2EC6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5009" name="Rectangle 7">
              <a:extLst>
                <a:ext uri="{FF2B5EF4-FFF2-40B4-BE49-F238E27FC236}">
                  <a16:creationId xmlns:a16="http://schemas.microsoft.com/office/drawing/2014/main" id="{D346043A-88F7-DE43-BBD5-6AD793DC0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0" name="Text Box 8">
              <a:extLst>
                <a:ext uri="{FF2B5EF4-FFF2-40B4-BE49-F238E27FC236}">
                  <a16:creationId xmlns:a16="http://schemas.microsoft.com/office/drawing/2014/main" id="{9BD17BB4-E3E5-E348-8EDD-6A24712423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5011" name="Rectangle 9">
              <a:extLst>
                <a:ext uri="{FF2B5EF4-FFF2-40B4-BE49-F238E27FC236}">
                  <a16:creationId xmlns:a16="http://schemas.microsoft.com/office/drawing/2014/main" id="{F80CB8DC-B687-C643-90CD-76699511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2" name="Text Box 10">
              <a:extLst>
                <a:ext uri="{FF2B5EF4-FFF2-40B4-BE49-F238E27FC236}">
                  <a16:creationId xmlns:a16="http://schemas.microsoft.com/office/drawing/2014/main" id="{5F4B9089-77F3-3941-8AD5-984665B7F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5013" name="Rectangle 11">
              <a:extLst>
                <a:ext uri="{FF2B5EF4-FFF2-40B4-BE49-F238E27FC236}">
                  <a16:creationId xmlns:a16="http://schemas.microsoft.com/office/drawing/2014/main" id="{45D9F555-3EBE-634D-AE92-C22A90159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4" name="Rectangle 13">
              <a:extLst>
                <a:ext uri="{FF2B5EF4-FFF2-40B4-BE49-F238E27FC236}">
                  <a16:creationId xmlns:a16="http://schemas.microsoft.com/office/drawing/2014/main" id="{F13B1E40-8440-B646-BE43-B75A89F27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9750" y="4062413"/>
              <a:ext cx="80645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5" name="Text Box 14">
              <a:extLst>
                <a:ext uri="{FF2B5EF4-FFF2-40B4-BE49-F238E27FC236}">
                  <a16:creationId xmlns:a16="http://schemas.microsoft.com/office/drawing/2014/main" id="{5B2E5C84-12D7-F742-9058-72541D7450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1013" y="4144963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6" name="Rectangle 15">
              <a:extLst>
                <a:ext uri="{FF2B5EF4-FFF2-40B4-BE49-F238E27FC236}">
                  <a16:creationId xmlns:a16="http://schemas.microsoft.com/office/drawing/2014/main" id="{1076100A-2794-6B49-A4F9-813DEDBC2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538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7" name="Text Box 16">
              <a:extLst>
                <a:ext uri="{FF2B5EF4-FFF2-40B4-BE49-F238E27FC236}">
                  <a16:creationId xmlns:a16="http://schemas.microsoft.com/office/drawing/2014/main" id="{F2A16FBA-CB08-2F4B-9456-BB95B0423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44799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18" name="Rectangle 17">
              <a:extLst>
                <a:ext uri="{FF2B5EF4-FFF2-40B4-BE49-F238E27FC236}">
                  <a16:creationId xmlns:a16="http://schemas.microsoft.com/office/drawing/2014/main" id="{63CD1E11-7E54-9D42-B116-4681879B8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750" y="4064000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19" name="Text Box 18">
              <a:extLst>
                <a:ext uri="{FF2B5EF4-FFF2-40B4-BE49-F238E27FC236}">
                  <a16:creationId xmlns:a16="http://schemas.microsoft.com/office/drawing/2014/main" id="{F647A6BF-D6D5-C84A-B20B-71B84710ED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10013" y="4146550"/>
              <a:ext cx="94256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    L2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CACHE</a:t>
              </a:r>
            </a:p>
          </p:txBody>
        </p:sp>
        <p:sp>
          <p:nvSpPr>
            <p:cNvPr id="255020" name="Line 19">
              <a:extLst>
                <a:ext uri="{FF2B5EF4-FFF2-40B4-BE49-F238E27FC236}">
                  <a16:creationId xmlns:a16="http://schemas.microsoft.com/office/drawing/2014/main" id="{FE852DCA-E739-1943-816E-31D8117F28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1" name="Line 20">
              <a:extLst>
                <a:ext uri="{FF2B5EF4-FFF2-40B4-BE49-F238E27FC236}">
                  <a16:creationId xmlns:a16="http://schemas.microsoft.com/office/drawing/2014/main" id="{6D3C1797-AE43-6341-9D24-E5F029317A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2" name="Line 21">
              <a:extLst>
                <a:ext uri="{FF2B5EF4-FFF2-40B4-BE49-F238E27FC236}">
                  <a16:creationId xmlns:a16="http://schemas.microsoft.com/office/drawing/2014/main" id="{272F7E89-371D-AC47-9550-81BA8EE251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3" name="Line 22">
              <a:extLst>
                <a:ext uri="{FF2B5EF4-FFF2-40B4-BE49-F238E27FC236}">
                  <a16:creationId xmlns:a16="http://schemas.microsoft.com/office/drawing/2014/main" id="{457C10DF-4CA8-AD4C-91AC-E31C661C50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4" name="Rectangle 23">
              <a:extLst>
                <a:ext uri="{FF2B5EF4-FFF2-40B4-BE49-F238E27FC236}">
                  <a16:creationId xmlns:a16="http://schemas.microsoft.com/office/drawing/2014/main" id="{B9632FB2-9C2B-604C-B287-B757DB5DC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5025" name="Text Box 24">
              <a:extLst>
                <a:ext uri="{FF2B5EF4-FFF2-40B4-BE49-F238E27FC236}">
                  <a16:creationId xmlns:a16="http://schemas.microsoft.com/office/drawing/2014/main" id="{88C62309-1E13-B64D-8A5A-8084807095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5026" name="Line 25">
              <a:extLst>
                <a:ext uri="{FF2B5EF4-FFF2-40B4-BE49-F238E27FC236}">
                  <a16:creationId xmlns:a16="http://schemas.microsoft.com/office/drawing/2014/main" id="{C740DFCD-14C6-104D-A2A1-BE8077D271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7" name="Line 26">
              <a:extLst>
                <a:ext uri="{FF2B5EF4-FFF2-40B4-BE49-F238E27FC236}">
                  <a16:creationId xmlns:a16="http://schemas.microsoft.com/office/drawing/2014/main" id="{4ABC10AD-607C-FD4D-947E-1480A39529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8" name="Line 27">
              <a:extLst>
                <a:ext uri="{FF2B5EF4-FFF2-40B4-BE49-F238E27FC236}">
                  <a16:creationId xmlns:a16="http://schemas.microsoft.com/office/drawing/2014/main" id="{FFF6FA2B-2C7F-8D49-BAD8-B07DBAE8B8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29" name="Line 28">
              <a:extLst>
                <a:ext uri="{FF2B5EF4-FFF2-40B4-BE49-F238E27FC236}">
                  <a16:creationId xmlns:a16="http://schemas.microsoft.com/office/drawing/2014/main" id="{B48C2D70-5D27-6041-9FCF-2E3AC61EE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30" name="Rounded Rectangle 97">
              <a:extLst>
                <a:ext uri="{FF2B5EF4-FFF2-40B4-BE49-F238E27FC236}">
                  <a16:creationId xmlns:a16="http://schemas.microsoft.com/office/drawing/2014/main" id="{D437B674-C7DF-624E-A6AD-ABCFDBB5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31" name="Rectangle 56">
              <a:extLst>
                <a:ext uri="{FF2B5EF4-FFF2-40B4-BE49-F238E27FC236}">
                  <a16:creationId xmlns:a16="http://schemas.microsoft.com/office/drawing/2014/main" id="{61BA1C6D-4C7B-E340-A268-7F57A7975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1" name="Text Box 14">
            <a:extLst>
              <a:ext uri="{FF2B5EF4-FFF2-40B4-BE49-F238E27FC236}">
                <a16:creationId xmlns:a16="http://schemas.microsoft.com/office/drawing/2014/main" id="{0556AA47-6051-394E-A9E4-191E1FA3CA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4086225"/>
            <a:ext cx="720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grpSp>
        <p:nvGrpSpPr>
          <p:cNvPr id="254982" name="Group 76">
            <a:extLst>
              <a:ext uri="{FF2B5EF4-FFF2-40B4-BE49-F238E27FC236}">
                <a16:creationId xmlns:a16="http://schemas.microsoft.com/office/drawing/2014/main" id="{D0CDA16B-75BA-7E46-998F-70F75E7881AD}"/>
              </a:ext>
            </a:extLst>
          </p:cNvPr>
          <p:cNvGrpSpPr>
            <a:grpSpLocks/>
          </p:cNvGrpSpPr>
          <p:nvPr/>
        </p:nvGrpSpPr>
        <p:grpSpPr bwMode="auto">
          <a:xfrm>
            <a:off x="4884738" y="2832100"/>
            <a:ext cx="3573462" cy="3111500"/>
            <a:chOff x="395288" y="2852738"/>
            <a:chExt cx="4667250" cy="3111500"/>
          </a:xfrm>
        </p:grpSpPr>
        <p:sp>
          <p:nvSpPr>
            <p:cNvPr id="254984" name="Rectangle 3">
              <a:extLst>
                <a:ext uri="{FF2B5EF4-FFF2-40B4-BE49-F238E27FC236}">
                  <a16:creationId xmlns:a16="http://schemas.microsoft.com/office/drawing/2014/main" id="{DDF20DA4-7D4B-F540-AE64-AFA027C8F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5" name="Text Box 4">
              <a:extLst>
                <a:ext uri="{FF2B5EF4-FFF2-40B4-BE49-F238E27FC236}">
                  <a16:creationId xmlns:a16="http://schemas.microsoft.com/office/drawing/2014/main" id="{37081304-DBDF-6549-A12C-8957043195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960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0</a:t>
              </a:r>
            </a:p>
          </p:txBody>
        </p:sp>
        <p:sp>
          <p:nvSpPr>
            <p:cNvPr id="254986" name="Rectangle 5">
              <a:extLst>
                <a:ext uri="{FF2B5EF4-FFF2-40B4-BE49-F238E27FC236}">
                  <a16:creationId xmlns:a16="http://schemas.microsoft.com/office/drawing/2014/main" id="{24AEDA8E-DCD2-5F44-9571-A9D057D9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8000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7" name="Text Box 6">
              <a:extLst>
                <a:ext uri="{FF2B5EF4-FFF2-40B4-BE49-F238E27FC236}">
                  <a16:creationId xmlns:a16="http://schemas.microsoft.com/office/drawing/2014/main" id="{B8586D80-261D-6B4D-97E8-E8074A967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3388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1</a:t>
              </a:r>
            </a:p>
          </p:txBody>
        </p:sp>
        <p:sp>
          <p:nvSpPr>
            <p:cNvPr id="254988" name="Rectangle 7">
              <a:extLst>
                <a:ext uri="{FF2B5EF4-FFF2-40B4-BE49-F238E27FC236}">
                  <a16:creationId xmlns:a16="http://schemas.microsoft.com/office/drawing/2014/main" id="{1B7498E1-9E3D-A04C-9177-76512476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3375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89" name="Text Box 8">
              <a:extLst>
                <a:ext uri="{FF2B5EF4-FFF2-40B4-BE49-F238E27FC236}">
                  <a16:creationId xmlns:a16="http://schemas.microsoft.com/office/drawing/2014/main" id="{A88F6D3B-F44A-D74D-BB43-087E5E669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8762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2</a:t>
              </a:r>
            </a:p>
          </p:txBody>
        </p:sp>
        <p:sp>
          <p:nvSpPr>
            <p:cNvPr id="254990" name="Rectangle 9">
              <a:extLst>
                <a:ext uri="{FF2B5EF4-FFF2-40B4-BE49-F238E27FC236}">
                  <a16:creationId xmlns:a16="http://schemas.microsoft.com/office/drawing/2014/main" id="{5866987C-2601-C546-A51B-81CC0009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7163" y="2968625"/>
              <a:ext cx="806450" cy="808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1" name="Text Box 10">
              <a:extLst>
                <a:ext uri="{FF2B5EF4-FFF2-40B4-BE49-F238E27FC236}">
                  <a16:creationId xmlns:a16="http://schemas.microsoft.com/office/drawing/2014/main" id="{9C9624C6-5CFA-254C-8910-57FB1862E0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2550" y="3222625"/>
              <a:ext cx="98862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CORE 3</a:t>
              </a:r>
            </a:p>
          </p:txBody>
        </p:sp>
        <p:sp>
          <p:nvSpPr>
            <p:cNvPr id="254992" name="Rectangle 11">
              <a:extLst>
                <a:ext uri="{FF2B5EF4-FFF2-40B4-BE49-F238E27FC236}">
                  <a16:creationId xmlns:a16="http://schemas.microsoft.com/office/drawing/2014/main" id="{9A489BFB-DDB9-0447-BF61-D2EF904F3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4062413"/>
              <a:ext cx="4089400" cy="8080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3" name="Line 19">
              <a:extLst>
                <a:ext uri="{FF2B5EF4-FFF2-40B4-BE49-F238E27FC236}">
                  <a16:creationId xmlns:a16="http://schemas.microsoft.com/office/drawing/2014/main" id="{B671D906-8814-9649-BCA8-D3A6D019C6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8743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4" name="Line 20">
              <a:extLst>
                <a:ext uri="{FF2B5EF4-FFF2-40B4-BE49-F238E27FC236}">
                  <a16:creationId xmlns:a16="http://schemas.microsoft.com/office/drawing/2014/main" id="{680EC38C-05A1-3A41-B3AA-E41B546FD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5" name="Line 21">
              <a:extLst>
                <a:ext uri="{FF2B5EF4-FFF2-40B4-BE49-F238E27FC236}">
                  <a16:creationId xmlns:a16="http://schemas.microsoft.com/office/drawing/2014/main" id="{9E84F957-B8D4-6045-999B-88F6857EA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76600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6" name="Line 22">
              <a:extLst>
                <a:ext uri="{FF2B5EF4-FFF2-40B4-BE49-F238E27FC236}">
                  <a16:creationId xmlns:a16="http://schemas.microsoft.com/office/drawing/2014/main" id="{7F34C7BA-5AC8-864C-BACB-0EEBF40976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70388" y="3776663"/>
              <a:ext cx="0" cy="2873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997" name="Rectangle 23">
              <a:extLst>
                <a:ext uri="{FF2B5EF4-FFF2-40B4-BE49-F238E27FC236}">
                  <a16:creationId xmlns:a16="http://schemas.microsoft.com/office/drawing/2014/main" id="{64E766A9-F132-144C-A5C2-CC191A1E6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6525"/>
              <a:ext cx="3168650" cy="635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  <p:sp>
          <p:nvSpPr>
            <p:cNvPr id="254998" name="Text Box 24">
              <a:extLst>
                <a:ext uri="{FF2B5EF4-FFF2-40B4-BE49-F238E27FC236}">
                  <a16:creationId xmlns:a16="http://schemas.microsoft.com/office/drawing/2014/main" id="{82BEA00D-2905-1549-AB4A-859AA10087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17599" y="5387975"/>
              <a:ext cx="32132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00"/>
                  </a:solidFill>
                  <a:latin typeface="Arial" panose="020B0604020202020204" pitchFamily="34" charset="0"/>
                </a:rPr>
                <a:t>DRAM MEMORY CONTROLLER</a:t>
              </a:r>
            </a:p>
          </p:txBody>
        </p:sp>
        <p:sp>
          <p:nvSpPr>
            <p:cNvPr id="254999" name="Line 25">
              <a:extLst>
                <a:ext uri="{FF2B5EF4-FFF2-40B4-BE49-F238E27FC236}">
                  <a16:creationId xmlns:a16="http://schemas.microsoft.com/office/drawing/2014/main" id="{AD3D7D2F-A69C-9F4E-A8BE-10D17763B1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812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0" name="Line 26">
              <a:extLst>
                <a:ext uri="{FF2B5EF4-FFF2-40B4-BE49-F238E27FC236}">
                  <a16:creationId xmlns:a16="http://schemas.microsoft.com/office/drawing/2014/main" id="{B910D3DC-CF89-7746-8AD0-2E887C8DF98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930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1" name="Line 27">
              <a:extLst>
                <a:ext uri="{FF2B5EF4-FFF2-40B4-BE49-F238E27FC236}">
                  <a16:creationId xmlns:a16="http://schemas.microsoft.com/office/drawing/2014/main" id="{6E393AC7-61E5-6647-AC11-547E998843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97350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2" name="Line 28">
              <a:extLst>
                <a:ext uri="{FF2B5EF4-FFF2-40B4-BE49-F238E27FC236}">
                  <a16:creationId xmlns:a16="http://schemas.microsoft.com/office/drawing/2014/main" id="{4B70561C-5745-5848-9A0A-811EA9330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17625" y="4870450"/>
              <a:ext cx="0" cy="346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003" name="Rounded Rectangle 97">
              <a:extLst>
                <a:ext uri="{FF2B5EF4-FFF2-40B4-BE49-F238E27FC236}">
                  <a16:creationId xmlns:a16="http://schemas.microsoft.com/office/drawing/2014/main" id="{B7F9A12D-74E3-1D45-B21B-23462C604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88" y="2852738"/>
              <a:ext cx="4667250" cy="31115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marL="381000" indent="-3810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20000"/>
                </a:spcBef>
                <a:buFontTx/>
                <a:buChar char="•"/>
              </a:pPr>
              <a:endParaRPr lang="en-US" altLang="en-US" sz="2000">
                <a:solidFill>
                  <a:srgbClr val="000000"/>
                </a:solidFill>
              </a:endParaRPr>
            </a:p>
          </p:txBody>
        </p:sp>
        <p:sp>
          <p:nvSpPr>
            <p:cNvPr id="255004" name="Rectangle 56">
              <a:extLst>
                <a:ext uri="{FF2B5EF4-FFF2-40B4-BE49-F238E27FC236}">
                  <a16:creationId xmlns:a16="http://schemas.microsoft.com/office/drawing/2014/main" id="{420640B8-9197-474C-B8B0-261857549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4588" y="5214938"/>
              <a:ext cx="3168650" cy="63500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254983" name="Text Box 14">
            <a:extLst>
              <a:ext uri="{FF2B5EF4-FFF2-40B4-BE49-F238E27FC236}">
                <a16:creationId xmlns:a16="http://schemas.microsoft.com/office/drawing/2014/main" id="{2A5E8279-BE81-3548-88E8-46783B7F9A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83325" y="4198937"/>
            <a:ext cx="72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    L2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  <p:extLst>
      <p:ext uri="{BB962C8B-B14F-4D97-AF65-F5344CB8AC3E}">
        <p14:creationId xmlns:p14="http://schemas.microsoft.com/office/powerpoint/2010/main" val="151045509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Title 1">
            <a:extLst>
              <a:ext uri="{FF2B5EF4-FFF2-40B4-BE49-F238E27FC236}">
                <a16:creationId xmlns:a16="http://schemas.microsoft.com/office/drawing/2014/main" id="{4F233A2F-5590-1A4E-B780-787B02ED69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Shared Caches Between Cores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B4CF2-47C1-BA4E-9B65-8ED293AAF93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Advantages: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High effective capacity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Dynamic partitioning </a:t>
            </a:r>
            <a:r>
              <a:rPr lang="en-US" altLang="en-US" sz="1800" dirty="0">
                <a:ea typeface="ＭＳ Ｐゴシック" panose="020B0600070205080204" pitchFamily="34" charset="-128"/>
              </a:rPr>
              <a:t>of available cache space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No fragmentation due to static partitioning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If one core does not utilize some space, another core can</a:t>
            </a:r>
          </a:p>
          <a:p>
            <a:pPr lvl="1"/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Easier to maintain coherence (a cache block is in a single location)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Disadvantages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Slower access (cache not tightly coupled with the core)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Cores incur </a:t>
            </a:r>
            <a:r>
              <a:rPr lang="en-US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conflict misses due to other cores</a:t>
            </a:r>
            <a:r>
              <a:rPr lang="ja-JP" altLang="en-US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’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accesses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Misses due to inter-core interference</a:t>
            </a:r>
          </a:p>
          <a:p>
            <a:pPr lvl="2"/>
            <a:r>
              <a:rPr lang="en-US" altLang="en-US" sz="1800" dirty="0">
                <a:ea typeface="ＭＳ Ｐゴシック" panose="020B0600070205080204" pitchFamily="34" charset="-128"/>
              </a:rPr>
              <a:t>Some cores can destroy the hit rate of other cores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Guaranteeing a minimum level of service (or fairness) to each core is harder (how much space, how much bandwidth?)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59075" name="Slide Number Placeholder 3">
            <a:extLst>
              <a:ext uri="{FF2B5EF4-FFF2-40B4-BE49-F238E27FC236}">
                <a16:creationId xmlns:a16="http://schemas.microsoft.com/office/drawing/2014/main" id="{1870C7A5-25E1-304B-856D-3E1A749107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84913D5-510A-0840-831F-04915800CA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4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/>
            <a:r>
              <a:rPr lang="en-US" altLang="en-US" sz="4400">
                <a:ea typeface="ＭＳ Ｐゴシック" charset="-128"/>
              </a:rPr>
              <a:t>Cache Coherence</a:t>
            </a:r>
          </a:p>
        </p:txBody>
      </p:sp>
    </p:spTree>
    <p:extLst>
      <p:ext uri="{BB962C8B-B14F-4D97-AF65-F5344CB8AC3E}">
        <p14:creationId xmlns:p14="http://schemas.microsoft.com/office/powerpoint/2010/main" val="343088728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Cache Coherence </a:t>
            </a:r>
          </a:p>
        </p:txBody>
      </p:sp>
      <p:sp>
        <p:nvSpPr>
          <p:cNvPr id="93186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276850"/>
          </a:xfrm>
        </p:spPr>
        <p:txBody>
          <a:bodyPr/>
          <a:lstStyle/>
          <a:p>
            <a:r>
              <a:rPr lang="en-US" altLang="en-US">
                <a:ea typeface="ＭＳ Ｐゴシック" charset="-128"/>
              </a:rPr>
              <a:t>Basic question: </a:t>
            </a:r>
            <a:r>
              <a:rPr lang="en-US" altLang="en-US">
                <a:solidFill>
                  <a:srgbClr val="0000FF"/>
                </a:solidFill>
                <a:ea typeface="ＭＳ Ｐゴシック" charset="-128"/>
              </a:rPr>
              <a:t>If multiple processors cache the same block, how do they ensure they all see a consistent state?</a:t>
            </a:r>
          </a:p>
        </p:txBody>
      </p:sp>
      <p:sp>
        <p:nvSpPr>
          <p:cNvPr id="93188" name="Oval 3"/>
          <p:cNvSpPr>
            <a:spLocks noChangeArrowheads="1"/>
          </p:cNvSpPr>
          <p:nvPr/>
        </p:nvSpPr>
        <p:spPr bwMode="auto">
          <a:xfrm>
            <a:off x="5422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89" name="Rectangle 4"/>
          <p:cNvSpPr>
            <a:spLocks noChangeArrowheads="1"/>
          </p:cNvSpPr>
          <p:nvPr/>
        </p:nvSpPr>
        <p:spPr bwMode="auto">
          <a:xfrm>
            <a:off x="5346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0" name="Line 5"/>
          <p:cNvSpPr>
            <a:spLocks noChangeShapeType="1"/>
          </p:cNvSpPr>
          <p:nvPr/>
        </p:nvSpPr>
        <p:spPr bwMode="auto">
          <a:xfrm>
            <a:off x="5797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1" name="Line 6"/>
          <p:cNvSpPr>
            <a:spLocks noChangeShapeType="1"/>
          </p:cNvSpPr>
          <p:nvPr/>
        </p:nvSpPr>
        <p:spPr bwMode="auto">
          <a:xfrm>
            <a:off x="5797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2" name="Oval 7"/>
          <p:cNvSpPr>
            <a:spLocks noChangeArrowheads="1"/>
          </p:cNvSpPr>
          <p:nvPr/>
        </p:nvSpPr>
        <p:spPr bwMode="auto">
          <a:xfrm>
            <a:off x="2755900" y="20002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3" name="Rectangle 8"/>
          <p:cNvSpPr>
            <a:spLocks noChangeArrowheads="1"/>
          </p:cNvSpPr>
          <p:nvPr/>
        </p:nvSpPr>
        <p:spPr bwMode="auto">
          <a:xfrm>
            <a:off x="2679700" y="29908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4" name="Line 9"/>
          <p:cNvSpPr>
            <a:spLocks noChangeShapeType="1"/>
          </p:cNvSpPr>
          <p:nvPr/>
        </p:nvSpPr>
        <p:spPr bwMode="auto">
          <a:xfrm>
            <a:off x="3130550" y="27622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5" name="Line 10"/>
          <p:cNvSpPr>
            <a:spLocks noChangeShapeType="1"/>
          </p:cNvSpPr>
          <p:nvPr/>
        </p:nvSpPr>
        <p:spPr bwMode="auto">
          <a:xfrm>
            <a:off x="3130550" y="37528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6" name="Rectangle 11"/>
          <p:cNvSpPr>
            <a:spLocks noChangeArrowheads="1"/>
          </p:cNvSpPr>
          <p:nvPr/>
        </p:nvSpPr>
        <p:spPr bwMode="auto">
          <a:xfrm>
            <a:off x="2838450" y="51308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7" name="Rectangle 12"/>
          <p:cNvSpPr>
            <a:spLocks noChangeArrowheads="1"/>
          </p:cNvSpPr>
          <p:nvPr/>
        </p:nvSpPr>
        <p:spPr bwMode="auto">
          <a:xfrm>
            <a:off x="3441700" y="5634037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198" name="Rectangle 13"/>
          <p:cNvSpPr>
            <a:spLocks noChangeArrowheads="1"/>
          </p:cNvSpPr>
          <p:nvPr/>
        </p:nvSpPr>
        <p:spPr bwMode="auto">
          <a:xfrm>
            <a:off x="2887663" y="2201862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3199" name="Rectangle 14"/>
          <p:cNvSpPr>
            <a:spLocks noChangeArrowheads="1"/>
          </p:cNvSpPr>
          <p:nvPr/>
        </p:nvSpPr>
        <p:spPr bwMode="auto">
          <a:xfrm>
            <a:off x="5554663" y="2200275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3200" name="Rectangle 15"/>
          <p:cNvSpPr>
            <a:spLocks noChangeArrowheads="1"/>
          </p:cNvSpPr>
          <p:nvPr/>
        </p:nvSpPr>
        <p:spPr bwMode="auto">
          <a:xfrm>
            <a:off x="3192463" y="5478462"/>
            <a:ext cx="29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3201" name="AutoShape 16"/>
          <p:cNvSpPr>
            <a:spLocks noChangeArrowheads="1"/>
          </p:cNvSpPr>
          <p:nvPr/>
        </p:nvSpPr>
        <p:spPr bwMode="auto">
          <a:xfrm>
            <a:off x="2527300" y="41338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2" name="Rectangle 17"/>
          <p:cNvSpPr>
            <a:spLocks noChangeArrowheads="1"/>
          </p:cNvSpPr>
          <p:nvPr/>
        </p:nvSpPr>
        <p:spPr bwMode="auto">
          <a:xfrm>
            <a:off x="3116263" y="4257675"/>
            <a:ext cx="26447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3203" name="Line 18"/>
          <p:cNvSpPr>
            <a:spLocks noChangeShapeType="1"/>
          </p:cNvSpPr>
          <p:nvPr/>
        </p:nvSpPr>
        <p:spPr bwMode="auto">
          <a:xfrm>
            <a:off x="4425950" y="47434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3204" name="Rectangle 19"/>
          <p:cNvSpPr>
            <a:spLocks noChangeArrowheads="1"/>
          </p:cNvSpPr>
          <p:nvPr/>
        </p:nvSpPr>
        <p:spPr bwMode="auto">
          <a:xfrm>
            <a:off x="3725863" y="5934075"/>
            <a:ext cx="156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3205" name="TextBox 21"/>
          <p:cNvSpPr txBox="1">
            <a:spLocks noChangeArrowheads="1"/>
          </p:cNvSpPr>
          <p:nvPr/>
        </p:nvSpPr>
        <p:spPr bwMode="auto">
          <a:xfrm>
            <a:off x="3516313" y="5329237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355083013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4212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3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4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5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6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7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8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19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0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1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2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4223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4224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4225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6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4227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28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4229" name="Rectangle 22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4230" name="Rectangle 23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4231" name="TextBox 23"/>
          <p:cNvSpPr txBox="1">
            <a:spLocks noChangeArrowheads="1"/>
          </p:cNvSpPr>
          <p:nvPr/>
        </p:nvSpPr>
        <p:spPr bwMode="auto">
          <a:xfrm>
            <a:off x="3552381" y="49339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4232" name="TextBox 24"/>
          <p:cNvSpPr txBox="1">
            <a:spLocks noChangeArrowheads="1"/>
          </p:cNvSpPr>
          <p:nvPr/>
        </p:nvSpPr>
        <p:spPr bwMode="auto">
          <a:xfrm>
            <a:off x="5455793" y="259715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585515528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5236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7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8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39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0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1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2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3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4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5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46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5247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5248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5249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0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5251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2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5253" name="Rectangle 20"/>
          <p:cNvSpPr>
            <a:spLocks noChangeArrowheads="1"/>
          </p:cNvSpPr>
          <p:nvPr/>
        </p:nvSpPr>
        <p:spPr bwMode="auto">
          <a:xfrm>
            <a:off x="763143" y="2613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5254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5255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6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5257" name="TextBox 25"/>
          <p:cNvSpPr txBox="1">
            <a:spLocks noChangeArrowheads="1"/>
          </p:cNvSpPr>
          <p:nvPr/>
        </p:nvSpPr>
        <p:spPr bwMode="auto">
          <a:xfrm>
            <a:off x="3525393" y="49530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8" name="TextBox 26"/>
          <p:cNvSpPr txBox="1">
            <a:spLocks noChangeArrowheads="1"/>
          </p:cNvSpPr>
          <p:nvPr/>
        </p:nvSpPr>
        <p:spPr bwMode="auto">
          <a:xfrm>
            <a:off x="2826893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5259" name="TextBox 27"/>
          <p:cNvSpPr txBox="1">
            <a:spLocks noChangeArrowheads="1"/>
          </p:cNvSpPr>
          <p:nvPr/>
        </p:nvSpPr>
        <p:spPr bwMode="auto">
          <a:xfrm>
            <a:off x="5473256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</p:spTree>
    <p:extLst>
      <p:ext uri="{BB962C8B-B14F-4D97-AF65-F5344CB8AC3E}">
        <p14:creationId xmlns:p14="http://schemas.microsoft.com/office/powerpoint/2010/main" val="2924325241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6260" name="Oval 3"/>
          <p:cNvSpPr>
            <a:spLocks noChangeArrowheads="1"/>
          </p:cNvSpPr>
          <p:nvPr/>
        </p:nvSpPr>
        <p:spPr bwMode="auto">
          <a:xfrm>
            <a:off x="5458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1" name="Rectangle 4"/>
          <p:cNvSpPr>
            <a:spLocks noChangeArrowheads="1"/>
          </p:cNvSpPr>
          <p:nvPr/>
        </p:nvSpPr>
        <p:spPr bwMode="auto">
          <a:xfrm>
            <a:off x="5382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2" name="Line 5"/>
          <p:cNvSpPr>
            <a:spLocks noChangeShapeType="1"/>
          </p:cNvSpPr>
          <p:nvPr/>
        </p:nvSpPr>
        <p:spPr bwMode="auto">
          <a:xfrm>
            <a:off x="5833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3" name="Line 6"/>
          <p:cNvSpPr>
            <a:spLocks noChangeShapeType="1"/>
          </p:cNvSpPr>
          <p:nvPr/>
        </p:nvSpPr>
        <p:spPr bwMode="auto">
          <a:xfrm>
            <a:off x="5833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4" name="Oval 7"/>
          <p:cNvSpPr>
            <a:spLocks noChangeArrowheads="1"/>
          </p:cNvSpPr>
          <p:nvPr/>
        </p:nvSpPr>
        <p:spPr bwMode="auto">
          <a:xfrm>
            <a:off x="2791968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5" name="Rectangle 8"/>
          <p:cNvSpPr>
            <a:spLocks noChangeArrowheads="1"/>
          </p:cNvSpPr>
          <p:nvPr/>
        </p:nvSpPr>
        <p:spPr bwMode="auto">
          <a:xfrm>
            <a:off x="2715768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6" name="Line 9"/>
          <p:cNvSpPr>
            <a:spLocks noChangeShapeType="1"/>
          </p:cNvSpPr>
          <p:nvPr/>
        </p:nvSpPr>
        <p:spPr bwMode="auto">
          <a:xfrm>
            <a:off x="3166618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7" name="Line 10"/>
          <p:cNvSpPr>
            <a:spLocks noChangeShapeType="1"/>
          </p:cNvSpPr>
          <p:nvPr/>
        </p:nvSpPr>
        <p:spPr bwMode="auto">
          <a:xfrm>
            <a:off x="3166618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8" name="Rectangle 11"/>
          <p:cNvSpPr>
            <a:spLocks noChangeArrowheads="1"/>
          </p:cNvSpPr>
          <p:nvPr/>
        </p:nvSpPr>
        <p:spPr bwMode="auto">
          <a:xfrm>
            <a:off x="2874518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69" name="Rectangle 12"/>
          <p:cNvSpPr>
            <a:spLocks noChangeArrowheads="1"/>
          </p:cNvSpPr>
          <p:nvPr/>
        </p:nvSpPr>
        <p:spPr bwMode="auto">
          <a:xfrm>
            <a:off x="3477768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0" name="Rectangle 13"/>
          <p:cNvSpPr>
            <a:spLocks noChangeArrowheads="1"/>
          </p:cNvSpPr>
          <p:nvPr/>
        </p:nvSpPr>
        <p:spPr bwMode="auto">
          <a:xfrm>
            <a:off x="2923731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6271" name="Rectangle 14"/>
          <p:cNvSpPr>
            <a:spLocks noChangeArrowheads="1"/>
          </p:cNvSpPr>
          <p:nvPr/>
        </p:nvSpPr>
        <p:spPr bwMode="auto">
          <a:xfrm>
            <a:off x="5590731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6272" name="Rectangle 15"/>
          <p:cNvSpPr>
            <a:spLocks noChangeArrowheads="1"/>
          </p:cNvSpPr>
          <p:nvPr/>
        </p:nvSpPr>
        <p:spPr bwMode="auto">
          <a:xfrm>
            <a:off x="3228531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6273" name="AutoShape 16"/>
          <p:cNvSpPr>
            <a:spLocks noChangeArrowheads="1"/>
          </p:cNvSpPr>
          <p:nvPr/>
        </p:nvSpPr>
        <p:spPr bwMode="auto">
          <a:xfrm>
            <a:off x="2563368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4" name="Rectangle 17"/>
          <p:cNvSpPr>
            <a:spLocks noChangeArrowheads="1"/>
          </p:cNvSpPr>
          <p:nvPr/>
        </p:nvSpPr>
        <p:spPr bwMode="auto">
          <a:xfrm>
            <a:off x="3152331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6275" name="Line 18"/>
          <p:cNvSpPr>
            <a:spLocks noChangeShapeType="1"/>
          </p:cNvSpPr>
          <p:nvPr/>
        </p:nvSpPr>
        <p:spPr bwMode="auto">
          <a:xfrm>
            <a:off x="4462018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76" name="Rectangle 19"/>
          <p:cNvSpPr>
            <a:spLocks noChangeArrowheads="1"/>
          </p:cNvSpPr>
          <p:nvPr/>
        </p:nvSpPr>
        <p:spPr bwMode="auto">
          <a:xfrm>
            <a:off x="3761931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6277" name="Rectangle 20"/>
          <p:cNvSpPr>
            <a:spLocks noChangeArrowheads="1"/>
          </p:cNvSpPr>
          <p:nvPr/>
        </p:nvSpPr>
        <p:spPr bwMode="auto">
          <a:xfrm>
            <a:off x="763143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6278" name="Rectangle 23"/>
          <p:cNvSpPr>
            <a:spLocks noChangeArrowheads="1"/>
          </p:cNvSpPr>
          <p:nvPr/>
        </p:nvSpPr>
        <p:spPr bwMode="auto">
          <a:xfrm>
            <a:off x="6665468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 dirty="0" err="1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r2, x</a:t>
            </a:r>
          </a:p>
        </p:txBody>
      </p:sp>
      <p:sp>
        <p:nvSpPr>
          <p:cNvPr id="96279" name="Rectangle 24"/>
          <p:cNvSpPr>
            <a:spLocks noChangeArrowheads="1"/>
          </p:cNvSpPr>
          <p:nvPr/>
        </p:nvSpPr>
        <p:spPr bwMode="auto">
          <a:xfrm>
            <a:off x="5398643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0" name="Rectangle 25"/>
          <p:cNvSpPr>
            <a:spLocks noChangeArrowheads="1"/>
          </p:cNvSpPr>
          <p:nvPr/>
        </p:nvSpPr>
        <p:spPr bwMode="auto">
          <a:xfrm>
            <a:off x="2737993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6281" name="TextBox 25"/>
          <p:cNvSpPr txBox="1">
            <a:spLocks noChangeArrowheads="1"/>
          </p:cNvSpPr>
          <p:nvPr/>
        </p:nvSpPr>
        <p:spPr bwMode="auto">
          <a:xfrm>
            <a:off x="3552381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2" name="TextBox 26"/>
          <p:cNvSpPr txBox="1">
            <a:spLocks noChangeArrowheads="1"/>
          </p:cNvSpPr>
          <p:nvPr/>
        </p:nvSpPr>
        <p:spPr bwMode="auto">
          <a:xfrm>
            <a:off x="5482781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6283" name="TextBox 27"/>
          <p:cNvSpPr txBox="1">
            <a:spLocks noChangeArrowheads="1"/>
          </p:cNvSpPr>
          <p:nvPr/>
        </p:nvSpPr>
        <p:spPr bwMode="auto">
          <a:xfrm>
            <a:off x="2817368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</p:spTree>
    <p:extLst>
      <p:ext uri="{BB962C8B-B14F-4D97-AF65-F5344CB8AC3E}">
        <p14:creationId xmlns:p14="http://schemas.microsoft.com/office/powerpoint/2010/main" val="2872208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14D4EE27-B8D2-B344-9306-834BC416EA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Addresses 0 and 8 always conflict in direct mapped cache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Instead of having one column of 8, have 2 columns of 4 blocks</a:t>
            </a: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pPr lvl="4"/>
            <a:endParaRPr lang="en-US" altLang="en-US" sz="1400">
              <a:ea typeface="ＭＳ Ｐゴシック" panose="020B0600070205080204" pitchFamily="34" charset="-128"/>
            </a:endParaRPr>
          </a:p>
        </p:txBody>
      </p:sp>
      <p:sp>
        <p:nvSpPr>
          <p:cNvPr id="126978" name="Title 1">
            <a:extLst>
              <a:ext uri="{FF2B5EF4-FFF2-40B4-BE49-F238E27FC236}">
                <a16:creationId xmlns:a16="http://schemas.microsoft.com/office/drawing/2014/main" id="{219AEB2E-813E-8246-854B-1164DCE8E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Set Associativity</a:t>
            </a: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4DEA535A-D5BA-884C-A283-87C0C900E1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8D00693-415E-EA49-8436-79EC4836160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5">
            <a:extLst>
              <a:ext uri="{FF2B5EF4-FFF2-40B4-BE49-F238E27FC236}">
                <a16:creationId xmlns:a16="http://schemas.microsoft.com/office/drawing/2014/main" id="{5D6FF381-9886-FE45-BC91-D90476171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6257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Rectangle 6">
            <a:extLst>
              <a:ext uri="{FF2B5EF4-FFF2-40B4-BE49-F238E27FC236}">
                <a16:creationId xmlns:a16="http://schemas.microsoft.com/office/drawing/2014/main" id="{29A5B9EA-4946-F94F-B55D-0C5D912EA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8" name="Rectangle 7">
            <a:extLst>
              <a:ext uri="{FF2B5EF4-FFF2-40B4-BE49-F238E27FC236}">
                <a16:creationId xmlns:a16="http://schemas.microsoft.com/office/drawing/2014/main" id="{E22A95A7-7AB7-7546-90E1-D63DB5BA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9" name="Rectangle 8">
            <a:extLst>
              <a:ext uri="{FF2B5EF4-FFF2-40B4-BE49-F238E27FC236}">
                <a16:creationId xmlns:a16="http://schemas.microsoft.com/office/drawing/2014/main" id="{1BE2B26D-D588-0140-9EA7-189A83BBE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0" name="Rectangle 9">
            <a:extLst>
              <a:ext uri="{FF2B5EF4-FFF2-40B4-BE49-F238E27FC236}">
                <a16:creationId xmlns:a16="http://schemas.microsoft.com/office/drawing/2014/main" id="{271EE07F-B8D2-1142-904F-988E8A9B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1" name="Rectangle 10">
            <a:extLst>
              <a:ext uri="{FF2B5EF4-FFF2-40B4-BE49-F238E27FC236}">
                <a16:creationId xmlns:a16="http://schemas.microsoft.com/office/drawing/2014/main" id="{6D7A58F1-C30B-CF49-8CF0-BCD679F31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2" name="Rectangle 11">
            <a:extLst>
              <a:ext uri="{FF2B5EF4-FFF2-40B4-BE49-F238E27FC236}">
                <a16:creationId xmlns:a16="http://schemas.microsoft.com/office/drawing/2014/main" id="{1F8A444B-1BDF-6D47-858C-1B3D69C3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3" name="Rectangle 12">
            <a:extLst>
              <a:ext uri="{FF2B5EF4-FFF2-40B4-BE49-F238E27FC236}">
                <a16:creationId xmlns:a16="http://schemas.microsoft.com/office/drawing/2014/main" id="{8CFCB562-7CB0-1E45-A1F0-2D37C6735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4" name="TextBox 13">
            <a:extLst>
              <a:ext uri="{FF2B5EF4-FFF2-40B4-BE49-F238E27FC236}">
                <a16:creationId xmlns:a16="http://schemas.microsoft.com/office/drawing/2014/main" id="{27510A09-5CC9-3245-9301-2EECB6913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600" y="209232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5005" name="Rectangle 15">
            <a:extLst>
              <a:ext uri="{FF2B5EF4-FFF2-40B4-BE49-F238E27FC236}">
                <a16:creationId xmlns:a16="http://schemas.microsoft.com/office/drawing/2014/main" id="{79EA98C8-E377-AB4F-828C-7F811DB1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61937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6" name="Rectangle 16">
            <a:extLst>
              <a:ext uri="{FF2B5EF4-FFF2-40B4-BE49-F238E27FC236}">
                <a16:creationId xmlns:a16="http://schemas.microsoft.com/office/drawing/2014/main" id="{8EF1A4C4-E4BE-C244-B81F-CAA9CECD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7892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7" name="Rectangle 17">
            <a:extLst>
              <a:ext uri="{FF2B5EF4-FFF2-40B4-BE49-F238E27FC236}">
                <a16:creationId xmlns:a16="http://schemas.microsoft.com/office/drawing/2014/main" id="{AD432375-8FF4-754B-AC3D-FC3D283AD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95592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8" name="Rectangle 18">
            <a:extLst>
              <a:ext uri="{FF2B5EF4-FFF2-40B4-BE49-F238E27FC236}">
                <a16:creationId xmlns:a16="http://schemas.microsoft.com/office/drawing/2014/main" id="{A13DA05C-D41B-4944-9E91-A904089A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312261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9" name="Rectangle 19">
            <a:extLst>
              <a:ext uri="{FF2B5EF4-FFF2-40B4-BE49-F238E27FC236}">
                <a16:creationId xmlns:a16="http://schemas.microsoft.com/office/drawing/2014/main" id="{09DCC0D1-BA8A-C54E-9AB3-A836FD713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0" name="Rectangle 20">
            <a:extLst>
              <a:ext uri="{FF2B5EF4-FFF2-40B4-BE49-F238E27FC236}">
                <a16:creationId xmlns:a16="http://schemas.microsoft.com/office/drawing/2014/main" id="{997F3818-FEAF-8C4B-9EF4-03AC340EB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1" name="Rectangle 21">
            <a:extLst>
              <a:ext uri="{FF2B5EF4-FFF2-40B4-BE49-F238E27FC236}">
                <a16:creationId xmlns:a16="http://schemas.microsoft.com/office/drawing/2014/main" id="{AE060A96-06A1-B94A-A482-F5F91C44A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2" name="Rectangle 22">
            <a:extLst>
              <a:ext uri="{FF2B5EF4-FFF2-40B4-BE49-F238E27FC236}">
                <a16:creationId xmlns:a16="http://schemas.microsoft.com/office/drawing/2014/main" id="{59138812-C99E-1845-B263-41E73B01F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3" name="TextBox 23">
            <a:extLst>
              <a:ext uri="{FF2B5EF4-FFF2-40B4-BE49-F238E27FC236}">
                <a16:creationId xmlns:a16="http://schemas.microsoft.com/office/drawing/2014/main" id="{A77CF628-0004-6343-90A6-CD0D2CB4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2092325"/>
            <a:ext cx="124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5014" name="TextBox 24">
            <a:extLst>
              <a:ext uri="{FF2B5EF4-FFF2-40B4-BE49-F238E27FC236}">
                <a16:creationId xmlns:a16="http://schemas.microsoft.com/office/drawing/2014/main" id="{2479C164-286A-D24F-B3D4-FDC33B08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087688"/>
            <a:ext cx="2873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15" name="TextBox 25">
            <a:extLst>
              <a:ext uri="{FF2B5EF4-FFF2-40B4-BE49-F238E27FC236}">
                <a16:creationId xmlns:a16="http://schemas.microsoft.com/office/drawing/2014/main" id="{A8422727-0C33-4046-8099-80407CF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088" y="3078163"/>
            <a:ext cx="39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16" name="Rectangle 26">
            <a:extLst>
              <a:ext uri="{FF2B5EF4-FFF2-40B4-BE49-F238E27FC236}">
                <a16:creationId xmlns:a16="http://schemas.microsoft.com/office/drawing/2014/main" id="{604B6517-FEB9-974B-89CE-2C0FE5ABD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37115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7" name="TextBox 27">
            <a:extLst>
              <a:ext uri="{FF2B5EF4-FFF2-40B4-BE49-F238E27FC236}">
                <a16:creationId xmlns:a16="http://schemas.microsoft.com/office/drawing/2014/main" id="{18F5C11D-0B32-304D-8276-C7D8ED95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36877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18" name="Straight Arrow Connector 28">
            <a:extLst>
              <a:ext uri="{FF2B5EF4-FFF2-40B4-BE49-F238E27FC236}">
                <a16:creationId xmlns:a16="http://schemas.microsoft.com/office/drawing/2014/main" id="{278AD076-6C3B-9644-BF94-55BF2334589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1662" y="3506788"/>
            <a:ext cx="417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19" name="Straight Arrow Connector 29">
            <a:extLst>
              <a:ext uri="{FF2B5EF4-FFF2-40B4-BE49-F238E27FC236}">
                <a16:creationId xmlns:a16="http://schemas.microsoft.com/office/drawing/2014/main" id="{7E0E6231-C6EF-0E40-9CC6-5151BD1E59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70188" y="3290888"/>
            <a:ext cx="4699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0" name="Straight Arrow Connector 30">
            <a:extLst>
              <a:ext uri="{FF2B5EF4-FFF2-40B4-BE49-F238E27FC236}">
                <a16:creationId xmlns:a16="http://schemas.microsoft.com/office/drawing/2014/main" id="{18B16E5D-F64B-484C-835D-A6D7109237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87419" y="3510756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1" name="Straight Connector 31">
            <a:extLst>
              <a:ext uri="{FF2B5EF4-FFF2-40B4-BE49-F238E27FC236}">
                <a16:creationId xmlns:a16="http://schemas.microsoft.com/office/drawing/2014/main" id="{066D852C-EDF5-6546-BABD-DA7F0530F16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74144" y="2959894"/>
            <a:ext cx="6762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2" name="TextBox 33">
            <a:extLst>
              <a:ext uri="{FF2B5EF4-FFF2-40B4-BE49-F238E27FC236}">
                <a16:creationId xmlns:a16="http://schemas.microsoft.com/office/drawing/2014/main" id="{B6C608DC-E1C9-BA44-9653-312E481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30861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23" name="TextBox 34">
            <a:extLst>
              <a:ext uri="{FF2B5EF4-FFF2-40B4-BE49-F238E27FC236}">
                <a16:creationId xmlns:a16="http://schemas.microsoft.com/office/drawing/2014/main" id="{1165EA1D-F4CF-A34F-915D-FCB003B28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076575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24" name="Rectangle 35">
            <a:extLst>
              <a:ext uri="{FF2B5EF4-FFF2-40B4-BE49-F238E27FC236}">
                <a16:creationId xmlns:a16="http://schemas.microsoft.com/office/drawing/2014/main" id="{CE81705B-712E-6049-BA8A-382EA2253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37084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25" name="TextBox 36">
            <a:extLst>
              <a:ext uri="{FF2B5EF4-FFF2-40B4-BE49-F238E27FC236}">
                <a16:creationId xmlns:a16="http://schemas.microsoft.com/office/drawing/2014/main" id="{B60A7A8E-0CB6-AA4B-B681-5AF18A910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861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26" name="Straight Arrow Connector 37">
            <a:extLst>
              <a:ext uri="{FF2B5EF4-FFF2-40B4-BE49-F238E27FC236}">
                <a16:creationId xmlns:a16="http://schemas.microsoft.com/office/drawing/2014/main" id="{7B211662-292B-7441-8524-5A7ED899363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77182" y="3504406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7" name="Straight Arrow Connector 38">
            <a:extLst>
              <a:ext uri="{FF2B5EF4-FFF2-40B4-BE49-F238E27FC236}">
                <a16:creationId xmlns:a16="http://schemas.microsoft.com/office/drawing/2014/main" id="{3135B825-1B06-844A-881B-EEF1A7B498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06500" y="3289300"/>
            <a:ext cx="469900" cy="42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8" name="Straight Connector 39">
            <a:extLst>
              <a:ext uri="{FF2B5EF4-FFF2-40B4-BE49-F238E27FC236}">
                <a16:creationId xmlns:a16="http://schemas.microsoft.com/office/drawing/2014/main" id="{4A2632B6-2D27-9D4A-8674-081BD98A70F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09662" y="2957513"/>
            <a:ext cx="677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9" name="Rectangle 40">
            <a:extLst>
              <a:ext uri="{FF2B5EF4-FFF2-40B4-BE49-F238E27FC236}">
                <a16:creationId xmlns:a16="http://schemas.microsoft.com/office/drawing/2014/main" id="{D2E90F5C-8214-CE49-8B99-E543BD6C2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8" y="57102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30" name="TextBox 41">
            <a:extLst>
              <a:ext uri="{FF2B5EF4-FFF2-40B4-BE49-F238E27FC236}">
                <a16:creationId xmlns:a16="http://schemas.microsoft.com/office/drawing/2014/main" id="{307BDD33-5C91-0240-8A3F-A852823F4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4989513"/>
            <a:ext cx="1030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5031" name="Straight Connector 42">
            <a:extLst>
              <a:ext uri="{FF2B5EF4-FFF2-40B4-BE49-F238E27FC236}">
                <a16:creationId xmlns:a16="http://schemas.microsoft.com/office/drawing/2014/main" id="{8130CD50-EEE8-2847-B00A-556669A1EA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81163" y="5876925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32" name="Straight Connector 43">
            <a:extLst>
              <a:ext uri="{FF2B5EF4-FFF2-40B4-BE49-F238E27FC236}">
                <a16:creationId xmlns:a16="http://schemas.microsoft.com/office/drawing/2014/main" id="{F87F1AA2-1D7B-E042-B34D-81E657324A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43794" y="58761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33" name="TextBox 44">
            <a:extLst>
              <a:ext uri="{FF2B5EF4-FFF2-40B4-BE49-F238E27FC236}">
                <a16:creationId xmlns:a16="http://schemas.microsoft.com/office/drawing/2014/main" id="{12882D36-E795-414A-84F6-7D03D00D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3594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34" name="TextBox 45">
            <a:extLst>
              <a:ext uri="{FF2B5EF4-FFF2-40B4-BE49-F238E27FC236}">
                <a16:creationId xmlns:a16="http://schemas.microsoft.com/office/drawing/2014/main" id="{C8A8AF1F-6EA8-1342-B844-E21D05BB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3736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35" name="TextBox 46">
            <a:extLst>
              <a:ext uri="{FF2B5EF4-FFF2-40B4-BE49-F238E27FC236}">
                <a16:creationId xmlns:a16="http://schemas.microsoft.com/office/drawing/2014/main" id="{0D178425-2942-1047-B4B9-C201C44EE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53736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36" name="TextBox 47">
            <a:extLst>
              <a:ext uri="{FF2B5EF4-FFF2-40B4-BE49-F238E27FC236}">
                <a16:creationId xmlns:a16="http://schemas.microsoft.com/office/drawing/2014/main" id="{9F25F9FE-1613-B540-8486-77F5A68E9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5710238"/>
            <a:ext cx="61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37" name="TextBox 48">
            <a:extLst>
              <a:ext uri="{FF2B5EF4-FFF2-40B4-BE49-F238E27FC236}">
                <a16:creationId xmlns:a16="http://schemas.microsoft.com/office/drawing/2014/main" id="{009D43BA-666C-B24A-B444-E995E0A96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275" y="57086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 bits</a:t>
            </a:r>
          </a:p>
        </p:txBody>
      </p:sp>
      <p:sp>
        <p:nvSpPr>
          <p:cNvPr id="85038" name="TextBox 49">
            <a:extLst>
              <a:ext uri="{FF2B5EF4-FFF2-40B4-BE49-F238E27FC236}">
                <a16:creationId xmlns:a16="http://schemas.microsoft.com/office/drawing/2014/main" id="{18522DB8-F339-9E47-9DE7-429F6D9E3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7261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3b</a:t>
            </a:r>
          </a:p>
        </p:txBody>
      </p:sp>
      <p:sp>
        <p:nvSpPr>
          <p:cNvPr id="85039" name="Rectangle 50">
            <a:extLst>
              <a:ext uri="{FF2B5EF4-FFF2-40B4-BE49-F238E27FC236}">
                <a16:creationId xmlns:a16="http://schemas.microsoft.com/office/drawing/2014/main" id="{039C8259-A1EA-664E-819B-38804C7A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44005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40" name="TextBox 51">
            <a:extLst>
              <a:ext uri="{FF2B5EF4-FFF2-40B4-BE49-F238E27FC236}">
                <a16:creationId xmlns:a16="http://schemas.microsoft.com/office/drawing/2014/main" id="{E740C579-04C4-EF43-93E3-BB68ADC27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400550"/>
            <a:ext cx="673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5041" name="Straight Arrow Connector 53">
            <a:extLst>
              <a:ext uri="{FF2B5EF4-FFF2-40B4-BE49-F238E27FC236}">
                <a16:creationId xmlns:a16="http://schemas.microsoft.com/office/drawing/2014/main" id="{9B1CF68C-C999-D84F-A398-AA829A9BB8F4}"/>
              </a:ext>
            </a:extLst>
          </p:cNvPr>
          <p:cNvCxnSpPr>
            <a:cxnSpLocks noChangeShapeType="1"/>
            <a:endCxn id="85040" idx="1"/>
          </p:cNvCxnSpPr>
          <p:nvPr/>
        </p:nvCxnSpPr>
        <p:spPr bwMode="auto">
          <a:xfrm>
            <a:off x="2074863" y="4046538"/>
            <a:ext cx="735012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2" name="Straight Arrow Connector 55">
            <a:extLst>
              <a:ext uri="{FF2B5EF4-FFF2-40B4-BE49-F238E27FC236}">
                <a16:creationId xmlns:a16="http://schemas.microsoft.com/office/drawing/2014/main" id="{1D390405-7984-3E45-9106-343E0E6D7451}"/>
              </a:ext>
            </a:extLst>
          </p:cNvPr>
          <p:cNvCxnSpPr>
            <a:cxnSpLocks noChangeShapeType="1"/>
            <a:endCxn id="85040" idx="0"/>
          </p:cNvCxnSpPr>
          <p:nvPr/>
        </p:nvCxnSpPr>
        <p:spPr bwMode="auto">
          <a:xfrm rot="10800000" flipV="1">
            <a:off x="3146425" y="4046538"/>
            <a:ext cx="441325" cy="354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3" name="Straight Arrow Connector 59">
            <a:extLst>
              <a:ext uri="{FF2B5EF4-FFF2-40B4-BE49-F238E27FC236}">
                <a16:creationId xmlns:a16="http://schemas.microsoft.com/office/drawing/2014/main" id="{8708A10A-422E-8D47-A251-30E7F2119E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4207" y="3501231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4" name="Freeform 48">
            <a:extLst>
              <a:ext uri="{FF2B5EF4-FFF2-40B4-BE49-F238E27FC236}">
                <a16:creationId xmlns:a16="http://schemas.microsoft.com/office/drawing/2014/main" id="{46E0AF9E-60FD-784D-9DAE-EEB4A6380DB5}"/>
              </a:ext>
            </a:extLst>
          </p:cNvPr>
          <p:cNvSpPr>
            <a:spLocks/>
          </p:cNvSpPr>
          <p:nvPr/>
        </p:nvSpPr>
        <p:spPr bwMode="auto">
          <a:xfrm>
            <a:off x="5649913" y="3721100"/>
            <a:ext cx="21272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5" name="Text Box 61">
            <a:extLst>
              <a:ext uri="{FF2B5EF4-FFF2-40B4-BE49-F238E27FC236}">
                <a16:creationId xmlns:a16="http://schemas.microsoft.com/office/drawing/2014/main" id="{CABC6F26-6BE0-884C-AE52-F9F2D513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719513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46" name="Straight Arrow Connector 63">
            <a:extLst>
              <a:ext uri="{FF2B5EF4-FFF2-40B4-BE49-F238E27FC236}">
                <a16:creationId xmlns:a16="http://schemas.microsoft.com/office/drawing/2014/main" id="{25608095-94F8-2D49-B29D-DBEF0D15CF0F}"/>
              </a:ext>
            </a:extLst>
          </p:cNvPr>
          <p:cNvCxnSpPr>
            <a:cxnSpLocks noChangeShapeType="1"/>
            <a:stCxn id="85040" idx="3"/>
          </p:cNvCxnSpPr>
          <p:nvPr/>
        </p:nvCxnSpPr>
        <p:spPr bwMode="auto">
          <a:xfrm flipV="1">
            <a:off x="3482975" y="3897313"/>
            <a:ext cx="2441575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7" name="Straight Arrow Connector 66">
            <a:extLst>
              <a:ext uri="{FF2B5EF4-FFF2-40B4-BE49-F238E27FC236}">
                <a16:creationId xmlns:a16="http://schemas.microsoft.com/office/drawing/2014/main" id="{EA7568F4-4367-3D4E-B56B-BBE3C6291E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60344" y="4256881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8" name="Freeform 48">
            <a:extLst>
              <a:ext uri="{FF2B5EF4-FFF2-40B4-BE49-F238E27FC236}">
                <a16:creationId xmlns:a16="http://schemas.microsoft.com/office/drawing/2014/main" id="{1BB83BA3-7AA2-A845-9FD8-FBEC2C6F1282}"/>
              </a:ext>
            </a:extLst>
          </p:cNvPr>
          <p:cNvSpPr>
            <a:spLocks/>
          </p:cNvSpPr>
          <p:nvPr/>
        </p:nvSpPr>
        <p:spPr bwMode="auto">
          <a:xfrm>
            <a:off x="5878513" y="4500563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9" name="Text Box 61">
            <a:extLst>
              <a:ext uri="{FF2B5EF4-FFF2-40B4-BE49-F238E27FC236}">
                <a16:creationId xmlns:a16="http://schemas.microsoft.com/office/drawing/2014/main" id="{B6FC53CD-7A2E-584C-BE2B-FBE7FD8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00" y="44751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50" name="Straight Arrow Connector 69">
            <a:extLst>
              <a:ext uri="{FF2B5EF4-FFF2-40B4-BE49-F238E27FC236}">
                <a16:creationId xmlns:a16="http://schemas.microsoft.com/office/drawing/2014/main" id="{66DE0E4D-5603-9E4A-8633-0EB75716D19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446963" y="4660900"/>
            <a:ext cx="523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1" name="TextBox 70">
            <a:extLst>
              <a:ext uri="{FF2B5EF4-FFF2-40B4-BE49-F238E27FC236}">
                <a16:creationId xmlns:a16="http://schemas.microsoft.com/office/drawing/2014/main" id="{D44A445D-EF21-184D-8C4D-6F931E56E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435292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5052" name="Straight Arrow Connector 71">
            <a:extLst>
              <a:ext uri="{FF2B5EF4-FFF2-40B4-BE49-F238E27FC236}">
                <a16:creationId xmlns:a16="http://schemas.microsoft.com/office/drawing/2014/main" id="{771D147E-ED51-C44E-A728-6DA9756A31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59551" y="5029200"/>
            <a:ext cx="417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F0EB31D-DBBD-8A46-BA47-773D8CF9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540375"/>
            <a:ext cx="586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Key idea: Associative memory within the set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+ Accommodates conflicts better (fewer conflict misses)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-- More complex, slower access, larger tag store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D150D42C-C2F0-104D-800F-584B70F5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A6951E-8B08-8A4A-B476-A671264A8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3" y="2525713"/>
            <a:ext cx="63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SET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87C9F78-D138-4A4F-A035-C8B5DDCFA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338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85057" name="Straight Arrow Connector 68">
            <a:extLst>
              <a:ext uri="{FF2B5EF4-FFF2-40B4-BE49-F238E27FC236}">
                <a16:creationId xmlns:a16="http://schemas.microsoft.com/office/drawing/2014/main" id="{82913830-95FF-A34B-AAD7-99433396EA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979738" y="4870450"/>
            <a:ext cx="2651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8" name="TextBox 69">
            <a:extLst>
              <a:ext uri="{FF2B5EF4-FFF2-40B4-BE49-F238E27FC236}">
                <a16:creationId xmlns:a16="http://schemas.microsoft.com/office/drawing/2014/main" id="{4B035E75-C530-734D-98FA-234833394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4873625"/>
            <a:ext cx="59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1" grpId="0" animBg="1"/>
      <p:bldP spid="85012" grpId="0" animBg="1"/>
      <p:bldP spid="85013" grpId="0"/>
      <p:bldP spid="85014" grpId="0"/>
      <p:bldP spid="85015" grpId="0"/>
      <p:bldP spid="85016" grpId="0" animBg="1"/>
      <p:bldP spid="85017" grpId="0"/>
      <p:bldP spid="85022" grpId="0"/>
      <p:bldP spid="85023" grpId="0"/>
      <p:bldP spid="85024" grpId="0" animBg="1"/>
      <p:bldP spid="85025" grpId="0"/>
      <p:bldP spid="85029" grpId="0" animBg="1"/>
      <p:bldP spid="85030" grpId="0"/>
      <p:bldP spid="85033" grpId="0"/>
      <p:bldP spid="85034" grpId="0"/>
      <p:bldP spid="85035" grpId="0"/>
      <p:bldP spid="85036" grpId="0"/>
      <p:bldP spid="85037" grpId="0"/>
      <p:bldP spid="85038" grpId="0"/>
      <p:bldP spid="85039" grpId="0" animBg="1"/>
      <p:bldP spid="85040" grpId="0"/>
      <p:bldP spid="85045" grpId="0"/>
      <p:bldP spid="85049" grpId="0"/>
      <p:bldP spid="85051" grpId="0"/>
      <p:bldP spid="74" grpId="0" animBg="1"/>
      <p:bldP spid="75" grpId="0"/>
      <p:bldP spid="76" grpId="0" animBg="1"/>
      <p:bldP spid="8505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The Cache Coherence Problem</a:t>
            </a:r>
          </a:p>
        </p:txBody>
      </p:sp>
      <p:sp>
        <p:nvSpPr>
          <p:cNvPr id="97284" name="Oval 3"/>
          <p:cNvSpPr>
            <a:spLocks noChangeArrowheads="1"/>
          </p:cNvSpPr>
          <p:nvPr/>
        </p:nvSpPr>
        <p:spPr bwMode="auto">
          <a:xfrm>
            <a:off x="5457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5" name="Rectangle 4"/>
          <p:cNvSpPr>
            <a:spLocks noChangeArrowheads="1"/>
          </p:cNvSpPr>
          <p:nvPr/>
        </p:nvSpPr>
        <p:spPr bwMode="auto">
          <a:xfrm>
            <a:off x="5381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6" name="Line 5"/>
          <p:cNvSpPr>
            <a:spLocks noChangeShapeType="1"/>
          </p:cNvSpPr>
          <p:nvPr/>
        </p:nvSpPr>
        <p:spPr bwMode="auto">
          <a:xfrm>
            <a:off x="5832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7" name="Line 6"/>
          <p:cNvSpPr>
            <a:spLocks noChangeShapeType="1"/>
          </p:cNvSpPr>
          <p:nvPr/>
        </p:nvSpPr>
        <p:spPr bwMode="auto">
          <a:xfrm>
            <a:off x="5832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8" name="Oval 7"/>
          <p:cNvSpPr>
            <a:spLocks noChangeArrowheads="1"/>
          </p:cNvSpPr>
          <p:nvPr/>
        </p:nvSpPr>
        <p:spPr bwMode="auto">
          <a:xfrm>
            <a:off x="2790825" y="1606550"/>
            <a:ext cx="749300" cy="7493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89" name="Rectangle 8"/>
          <p:cNvSpPr>
            <a:spLocks noChangeArrowheads="1"/>
          </p:cNvSpPr>
          <p:nvPr/>
        </p:nvSpPr>
        <p:spPr bwMode="auto">
          <a:xfrm>
            <a:off x="2714625" y="2597150"/>
            <a:ext cx="901700" cy="749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0" name="Line 9"/>
          <p:cNvSpPr>
            <a:spLocks noChangeShapeType="1"/>
          </p:cNvSpPr>
          <p:nvPr/>
        </p:nvSpPr>
        <p:spPr bwMode="auto">
          <a:xfrm>
            <a:off x="3165475" y="2368550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1" name="Line 10"/>
          <p:cNvSpPr>
            <a:spLocks noChangeShapeType="1"/>
          </p:cNvSpPr>
          <p:nvPr/>
        </p:nvSpPr>
        <p:spPr bwMode="auto">
          <a:xfrm>
            <a:off x="3165475" y="33591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2" name="Rectangle 11"/>
          <p:cNvSpPr>
            <a:spLocks noChangeArrowheads="1"/>
          </p:cNvSpPr>
          <p:nvPr/>
        </p:nvSpPr>
        <p:spPr bwMode="auto">
          <a:xfrm>
            <a:off x="2873375" y="4737100"/>
            <a:ext cx="3556000" cy="1193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3" name="Rectangle 12"/>
          <p:cNvSpPr>
            <a:spLocks noChangeArrowheads="1"/>
          </p:cNvSpPr>
          <p:nvPr/>
        </p:nvSpPr>
        <p:spPr bwMode="auto">
          <a:xfrm>
            <a:off x="3476625" y="5240338"/>
            <a:ext cx="901700" cy="635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4" name="Rectangle 13"/>
          <p:cNvSpPr>
            <a:spLocks noChangeArrowheads="1"/>
          </p:cNvSpPr>
          <p:nvPr/>
        </p:nvSpPr>
        <p:spPr bwMode="auto">
          <a:xfrm>
            <a:off x="2922588" y="1808163"/>
            <a:ext cx="4603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P1</a:t>
            </a:r>
          </a:p>
        </p:txBody>
      </p:sp>
      <p:sp>
        <p:nvSpPr>
          <p:cNvPr id="97295" name="Rectangle 14"/>
          <p:cNvSpPr>
            <a:spLocks noChangeArrowheads="1"/>
          </p:cNvSpPr>
          <p:nvPr/>
        </p:nvSpPr>
        <p:spPr bwMode="auto">
          <a:xfrm>
            <a:off x="5589588" y="1806575"/>
            <a:ext cx="4603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P2</a:t>
            </a:r>
          </a:p>
        </p:txBody>
      </p:sp>
      <p:sp>
        <p:nvSpPr>
          <p:cNvPr id="97296" name="Rectangle 15"/>
          <p:cNvSpPr>
            <a:spLocks noChangeArrowheads="1"/>
          </p:cNvSpPr>
          <p:nvPr/>
        </p:nvSpPr>
        <p:spPr bwMode="auto">
          <a:xfrm>
            <a:off x="3227388" y="5084763"/>
            <a:ext cx="2952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x</a:t>
            </a:r>
          </a:p>
        </p:txBody>
      </p:sp>
      <p:sp>
        <p:nvSpPr>
          <p:cNvPr id="97297" name="AutoShape 16"/>
          <p:cNvSpPr>
            <a:spLocks noChangeArrowheads="1"/>
          </p:cNvSpPr>
          <p:nvPr/>
        </p:nvSpPr>
        <p:spPr bwMode="auto">
          <a:xfrm>
            <a:off x="2562225" y="3740150"/>
            <a:ext cx="4025900" cy="596900"/>
          </a:xfrm>
          <a:prstGeom prst="roundRect">
            <a:avLst>
              <a:gd name="adj" fmla="val 1249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298" name="Rectangle 17"/>
          <p:cNvSpPr>
            <a:spLocks noChangeArrowheads="1"/>
          </p:cNvSpPr>
          <p:nvPr/>
        </p:nvSpPr>
        <p:spPr bwMode="auto">
          <a:xfrm>
            <a:off x="3151188" y="3863975"/>
            <a:ext cx="26447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Interconnection Network</a:t>
            </a:r>
          </a:p>
        </p:txBody>
      </p:sp>
      <p:sp>
        <p:nvSpPr>
          <p:cNvPr id="97299" name="Line 18"/>
          <p:cNvSpPr>
            <a:spLocks noChangeShapeType="1"/>
          </p:cNvSpPr>
          <p:nvPr/>
        </p:nvSpPr>
        <p:spPr bwMode="auto">
          <a:xfrm>
            <a:off x="4460875" y="4349750"/>
            <a:ext cx="0" cy="368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0" name="Rectangle 19"/>
          <p:cNvSpPr>
            <a:spLocks noChangeArrowheads="1"/>
          </p:cNvSpPr>
          <p:nvPr/>
        </p:nvSpPr>
        <p:spPr bwMode="auto">
          <a:xfrm>
            <a:off x="3760788" y="5540375"/>
            <a:ext cx="1565275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Main Memory</a:t>
            </a:r>
          </a:p>
        </p:txBody>
      </p:sp>
      <p:sp>
        <p:nvSpPr>
          <p:cNvPr id="97301" name="Rectangle 20"/>
          <p:cNvSpPr>
            <a:spLocks noChangeArrowheads="1"/>
          </p:cNvSpPr>
          <p:nvPr/>
        </p:nvSpPr>
        <p:spPr bwMode="auto">
          <a:xfrm>
            <a:off x="762000" y="2613025"/>
            <a:ext cx="1801776" cy="110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  <a:endParaRPr kumimoji="0" lang="en-US" altLang="en-US" sz="2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add r1, r2, r4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CC99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st x, r1</a:t>
            </a:r>
          </a:p>
        </p:txBody>
      </p:sp>
      <p:sp>
        <p:nvSpPr>
          <p:cNvPr id="97302" name="Rectangle 23"/>
          <p:cNvSpPr>
            <a:spLocks noChangeArrowheads="1"/>
          </p:cNvSpPr>
          <p:nvPr/>
        </p:nvSpPr>
        <p:spPr bwMode="auto">
          <a:xfrm>
            <a:off x="6664325" y="1851025"/>
            <a:ext cx="1030732" cy="428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 r2, x</a:t>
            </a:r>
          </a:p>
        </p:txBody>
      </p:sp>
      <p:sp>
        <p:nvSpPr>
          <p:cNvPr id="97303" name="Rectangle 24"/>
          <p:cNvSpPr>
            <a:spLocks noChangeArrowheads="1"/>
          </p:cNvSpPr>
          <p:nvPr/>
        </p:nvSpPr>
        <p:spPr bwMode="auto">
          <a:xfrm>
            <a:off x="5397500" y="2908300"/>
            <a:ext cx="866775" cy="5715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4" name="Rectangle 25"/>
          <p:cNvSpPr>
            <a:spLocks noChangeArrowheads="1"/>
          </p:cNvSpPr>
          <p:nvPr/>
        </p:nvSpPr>
        <p:spPr bwMode="auto">
          <a:xfrm>
            <a:off x="2736850" y="2935288"/>
            <a:ext cx="866775" cy="57150"/>
          </a:xfrm>
          <a:prstGeom prst="rect">
            <a:avLst/>
          </a:prstGeom>
          <a:solidFill>
            <a:schemeClr val="hlink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97305" name="TextBox 25"/>
          <p:cNvSpPr txBox="1">
            <a:spLocks noChangeArrowheads="1"/>
          </p:cNvSpPr>
          <p:nvPr/>
        </p:nvSpPr>
        <p:spPr bwMode="auto">
          <a:xfrm>
            <a:off x="3551238" y="4943475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6" name="TextBox 26"/>
          <p:cNvSpPr txBox="1">
            <a:spLocks noChangeArrowheads="1"/>
          </p:cNvSpPr>
          <p:nvPr/>
        </p:nvSpPr>
        <p:spPr bwMode="auto">
          <a:xfrm>
            <a:off x="5481638" y="2605088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1000</a:t>
            </a:r>
          </a:p>
        </p:txBody>
      </p:sp>
      <p:sp>
        <p:nvSpPr>
          <p:cNvPr id="97307" name="TextBox 27"/>
          <p:cNvSpPr txBox="1">
            <a:spLocks noChangeArrowheads="1"/>
          </p:cNvSpPr>
          <p:nvPr/>
        </p:nvSpPr>
        <p:spPr bwMode="auto">
          <a:xfrm>
            <a:off x="2816225" y="2622550"/>
            <a:ext cx="69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2000</a:t>
            </a:r>
          </a:p>
        </p:txBody>
      </p:sp>
      <p:sp>
        <p:nvSpPr>
          <p:cNvPr id="97308" name="TextBox 28"/>
          <p:cNvSpPr txBox="1">
            <a:spLocks noChangeArrowheads="1"/>
          </p:cNvSpPr>
          <p:nvPr/>
        </p:nvSpPr>
        <p:spPr bwMode="auto">
          <a:xfrm>
            <a:off x="6664325" y="3240088"/>
            <a:ext cx="10326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0" i="0" u="none" strike="noStrike" kern="1200" cap="none" spc="0" normalizeH="0" baseline="0" noProof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ld</a:t>
            </a:r>
            <a:r>
              <a:rPr kumimoji="0" lang="en-US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28571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 r5, x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777038" y="2514600"/>
            <a:ext cx="19462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Should NOT load 1000</a:t>
            </a:r>
          </a:p>
        </p:txBody>
      </p:sp>
    </p:spTree>
    <p:extLst>
      <p:ext uri="{BB962C8B-B14F-4D97-AF65-F5344CB8AC3E}">
        <p14:creationId xmlns:p14="http://schemas.microsoft.com/office/powerpoint/2010/main" val="2710652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7175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22: More Caches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15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4503614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2209800"/>
          </a:xfrm>
        </p:spPr>
        <p:txBody>
          <a:bodyPr anchor="ctr"/>
          <a:lstStyle/>
          <a:p>
            <a:pPr algn="ctr" eaLnBrk="1" hangingPunct="1"/>
            <a:r>
              <a:rPr lang="en-US" altLang="en-US" sz="4400" dirty="0">
                <a:ea typeface="ＭＳ Ｐゴシック" panose="020B0600070205080204" pitchFamily="34" charset="-128"/>
              </a:rPr>
              <a:t>Cache Examples:</a:t>
            </a:r>
            <a:br>
              <a:rPr lang="en-US" altLang="en-US" sz="4400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ea typeface="ＭＳ Ｐゴシック" panose="020B0600070205080204" pitchFamily="34" charset="-128"/>
              </a:rPr>
              <a:t>For You to Study</a:t>
            </a:r>
          </a:p>
        </p:txBody>
      </p:sp>
    </p:spTree>
    <p:extLst>
      <p:ext uri="{BB962C8B-B14F-4D97-AF65-F5344CB8AC3E}">
        <p14:creationId xmlns:p14="http://schemas.microsoft.com/office/powerpoint/2010/main" val="413830552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Cache Terminology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0"/>
            <a:ext cx="8610600" cy="5638799"/>
          </a:xfrm>
        </p:spPr>
        <p:txBody>
          <a:bodyPr/>
          <a:lstStyle/>
          <a:p>
            <a:r>
              <a:rPr lang="en-US" dirty="0">
                <a:solidFill>
                  <a:srgbClr val="0432FF"/>
                </a:solidFill>
              </a:rPr>
              <a:t>Capacity (</a:t>
            </a:r>
            <a:r>
              <a:rPr lang="en-US" i="1" dirty="0">
                <a:solidFill>
                  <a:srgbClr val="0432FF"/>
                </a:solidFill>
              </a:rPr>
              <a:t>C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the number of data bytes a cache stores</a:t>
            </a:r>
          </a:p>
          <a:p>
            <a:r>
              <a:rPr lang="en-US" dirty="0">
                <a:solidFill>
                  <a:srgbClr val="0432FF"/>
                </a:solidFill>
              </a:rPr>
              <a:t>Block size (</a:t>
            </a:r>
            <a:r>
              <a:rPr lang="en-US" i="1" dirty="0">
                <a:solidFill>
                  <a:srgbClr val="0432FF"/>
                </a:solidFill>
              </a:rPr>
              <a:t>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bytes of data brought into cache at once</a:t>
            </a:r>
          </a:p>
          <a:p>
            <a:r>
              <a:rPr lang="en-US" dirty="0">
                <a:solidFill>
                  <a:srgbClr val="0432FF"/>
                </a:solidFill>
              </a:rPr>
              <a:t>Number of blocks (</a:t>
            </a:r>
            <a:r>
              <a:rPr lang="en-US" i="1" dirty="0">
                <a:solidFill>
                  <a:srgbClr val="0432FF"/>
                </a:solidFill>
              </a:rPr>
              <a:t>B = C/b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cache: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C</a:t>
            </a:r>
            <a:r>
              <a:rPr lang="en-US" dirty="0"/>
              <a:t>/</a:t>
            </a:r>
            <a:r>
              <a:rPr lang="en-US" i="1" dirty="0"/>
              <a:t>b</a:t>
            </a:r>
          </a:p>
          <a:p>
            <a:r>
              <a:rPr lang="en-US" dirty="0">
                <a:solidFill>
                  <a:srgbClr val="0432FF"/>
                </a:solidFill>
              </a:rPr>
              <a:t>Degree of associativity (</a:t>
            </a:r>
            <a:r>
              <a:rPr lang="en-US" i="1" dirty="0">
                <a:solidFill>
                  <a:srgbClr val="0432FF"/>
                </a:solidFill>
              </a:rPr>
              <a:t>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number of blocks in a set</a:t>
            </a:r>
          </a:p>
          <a:p>
            <a:r>
              <a:rPr lang="en-US" dirty="0">
                <a:solidFill>
                  <a:srgbClr val="0432FF"/>
                </a:solidFill>
              </a:rPr>
              <a:t>Number of sets (</a:t>
            </a:r>
            <a:r>
              <a:rPr lang="en-US" i="1" dirty="0">
                <a:solidFill>
                  <a:srgbClr val="0432FF"/>
                </a:solidFill>
              </a:rPr>
              <a:t>S = B/N</a:t>
            </a:r>
            <a:r>
              <a:rPr lang="en-US" dirty="0">
                <a:solidFill>
                  <a:srgbClr val="0432FF"/>
                </a:solidFill>
              </a:rPr>
              <a:t>)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each memory address maps to exactly one cache set </a:t>
            </a:r>
          </a:p>
        </p:txBody>
      </p:sp>
      <p:sp>
        <p:nvSpPr>
          <p:cNvPr id="5837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27449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How is data found?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6042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14400"/>
            <a:ext cx="8610600" cy="5562599"/>
          </a:xfrm>
        </p:spPr>
        <p:txBody>
          <a:bodyPr/>
          <a:lstStyle/>
          <a:p>
            <a:r>
              <a:rPr lang="en-US" dirty="0"/>
              <a:t>Cache organized into </a:t>
            </a:r>
            <a:r>
              <a:rPr lang="en-US" i="1" dirty="0"/>
              <a:t>S</a:t>
            </a:r>
            <a:r>
              <a:rPr lang="en-US" dirty="0"/>
              <a:t> sets</a:t>
            </a:r>
          </a:p>
          <a:p>
            <a:endParaRPr lang="en-US" dirty="0"/>
          </a:p>
          <a:p>
            <a:r>
              <a:rPr lang="en-US" dirty="0"/>
              <a:t>Each memory address maps to exactly one set</a:t>
            </a:r>
          </a:p>
          <a:p>
            <a:endParaRPr lang="en-US" dirty="0"/>
          </a:p>
          <a:p>
            <a:r>
              <a:rPr lang="en-US" dirty="0"/>
              <a:t>Caches categorized by number of blocks in a set: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Direct mapped</a:t>
            </a:r>
            <a:r>
              <a:rPr lang="en-US" dirty="0"/>
              <a:t>: 1 block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N-way set associative</a:t>
            </a:r>
            <a:r>
              <a:rPr lang="en-US" dirty="0"/>
              <a:t>: N blocks per set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Fully associative</a:t>
            </a:r>
            <a:r>
              <a:rPr lang="en-US" dirty="0"/>
              <a:t>: all cache blocks are in a single set</a:t>
            </a:r>
            <a:endParaRPr lang="en-US" sz="800" dirty="0"/>
          </a:p>
          <a:p>
            <a:endParaRPr lang="en-US" dirty="0"/>
          </a:p>
          <a:p>
            <a:r>
              <a:rPr lang="en-US" dirty="0"/>
              <a:t>Examine each organization for a cache with:</a:t>
            </a:r>
          </a:p>
          <a:p>
            <a:pPr lvl="1"/>
            <a:r>
              <a:rPr lang="en-US" dirty="0"/>
              <a:t>Capacity (</a:t>
            </a:r>
            <a:r>
              <a:rPr lang="en-US" i="1" dirty="0"/>
              <a:t>C</a:t>
            </a:r>
            <a:r>
              <a:rPr lang="en-US" dirty="0"/>
              <a:t> = 8 words)</a:t>
            </a:r>
          </a:p>
          <a:p>
            <a:pPr lvl="1"/>
            <a:r>
              <a:rPr lang="en-US" dirty="0"/>
              <a:t>Block size (</a:t>
            </a:r>
            <a:r>
              <a:rPr lang="en-US" i="1" dirty="0"/>
              <a:t>b</a:t>
            </a:r>
            <a:r>
              <a:rPr lang="en-US" dirty="0"/>
              <a:t> = 1 word)</a:t>
            </a:r>
          </a:p>
          <a:p>
            <a:pPr lvl="1"/>
            <a:r>
              <a:rPr lang="en-US" dirty="0"/>
              <a:t>So, number of blocks (</a:t>
            </a:r>
            <a:r>
              <a:rPr lang="en-US" i="1" dirty="0"/>
              <a:t>B</a:t>
            </a:r>
            <a:r>
              <a:rPr lang="en-US" dirty="0"/>
              <a:t> = 8)</a:t>
            </a:r>
          </a:p>
          <a:p>
            <a:pPr lvl="1"/>
            <a:endParaRPr lang="en-US" dirty="0"/>
          </a:p>
        </p:txBody>
      </p:sp>
      <p:sp>
        <p:nvSpPr>
          <p:cNvPr id="6041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806635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914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2469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115974889"/>
              </p:ext>
            </p:extLst>
          </p:nvPr>
        </p:nvGraphicFramePr>
        <p:xfrm>
          <a:off x="641063" y="989013"/>
          <a:ext cx="7711062" cy="54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VISIO" r:id="rId9" imgW="3747516" imgH="2630424" progId="Visio.Drawing.6">
                  <p:embed/>
                </p:oleObj>
              </mc:Choice>
              <mc:Fallback>
                <p:oleObj name="VISIO" r:id="rId9" imgW="3747516" imgH="2630424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063" y="989013"/>
                        <a:ext cx="7711062" cy="541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2400" y="10779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63869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 Hardware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451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865313" y="1219200"/>
          <a:ext cx="5853112" cy="466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288" name="VISIO" r:id="rId9" imgW="3003804" imgH="2392680" progId="Visio.Drawing.6">
                  <p:embed/>
                </p:oleObj>
              </mc:Choice>
              <mc:Fallback>
                <p:oleObj name="VISIO" r:id="rId9" imgW="3003804" imgH="239268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853112" cy="466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451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56515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3631758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12" name="VISIO" r:id="rId5" imgW="2874264" imgH="1498092" progId="Visio.Drawing.6">
                  <p:embed/>
                </p:oleObj>
              </mc:Choice>
              <mc:Fallback>
                <p:oleObj name="VISIO" r:id="rId5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498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38599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82555837"/>
              </p:ext>
            </p:extLst>
          </p:nvPr>
        </p:nvGraphicFramePr>
        <p:xfrm>
          <a:off x="1865313" y="9906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36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9906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38597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3/15		      		= 20%</a:t>
            </a:r>
          </a:p>
          <a:p>
            <a:r>
              <a:rPr lang="de-CH" i="0" dirty="0">
                <a:solidFill>
                  <a:srgbClr val="FF0000"/>
                </a:solidFill>
              </a:rPr>
              <a:t>Temporal </a:t>
            </a:r>
            <a:r>
              <a:rPr lang="de-CH" i="0" dirty="0" err="1">
                <a:solidFill>
                  <a:srgbClr val="FF0000"/>
                </a:solidFill>
              </a:rPr>
              <a:t>Locality</a:t>
            </a:r>
            <a:br>
              <a:rPr lang="de-CH" i="0" dirty="0">
                <a:solidFill>
                  <a:srgbClr val="FF0000"/>
                </a:solidFill>
              </a:rPr>
            </a:br>
            <a:r>
              <a:rPr lang="de-CH" i="0" dirty="0" err="1">
                <a:solidFill>
                  <a:srgbClr val="FF0000"/>
                </a:solidFill>
              </a:rPr>
              <a:t>Compulsory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3002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83276092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60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</a:t>
            </a:r>
            <a:endParaRPr lang="de-CH" i="0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3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Title 1">
            <a:extLst>
              <a:ext uri="{FF2B5EF4-FFF2-40B4-BE49-F238E27FC236}">
                <a16:creationId xmlns:a16="http://schemas.microsoft.com/office/drawing/2014/main" id="{7EAC3C61-B6EE-FA40-8021-10273E95D5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What’s In A Tag Store Entry?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B16A7-DCAC-1A4C-BBD7-2CF7F741A0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Valid bit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Tag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 bits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Dirty bit?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back vs. write through caches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7331" name="Slide Number Placeholder 3">
            <a:extLst>
              <a:ext uri="{FF2B5EF4-FFF2-40B4-BE49-F238E27FC236}">
                <a16:creationId xmlns:a16="http://schemas.microsoft.com/office/drawing/2014/main" id="{32BB2398-C737-0246-8B70-D2E43F3486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D666DF-85AD-5446-A144-4EF8F2D4643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Cache: Conflict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005261"/>
            <a:ext cx="3600000" cy="2362201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8371861"/>
              </p:ext>
            </p:extLst>
          </p:nvPr>
        </p:nvGraphicFramePr>
        <p:xfrm>
          <a:off x="1874838" y="990600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384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990600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00525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rgbClr val="0432FF"/>
                </a:solidFill>
              </a:rPr>
              <a:t>Miss Rate 	= 10/10		= 100%</a:t>
            </a:r>
          </a:p>
          <a:p>
            <a:r>
              <a:rPr lang="de-CH" i="0" dirty="0" err="1">
                <a:solidFill>
                  <a:srgbClr val="FF0000"/>
                </a:solidFill>
              </a:rPr>
              <a:t>Conflict</a:t>
            </a:r>
            <a:r>
              <a:rPr lang="de-CH" i="0" dirty="0">
                <a:solidFill>
                  <a:srgbClr val="FF0000"/>
                </a:solidFill>
              </a:rPr>
              <a:t> Misses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625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N-Way Set Associative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74754" name="Object 2"/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95498634"/>
              </p:ext>
            </p:extLst>
          </p:nvPr>
        </p:nvGraphicFramePr>
        <p:xfrm>
          <a:off x="614486" y="1066800"/>
          <a:ext cx="7843714" cy="525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08" name="VISIO" r:id="rId6" imgW="3704844" imgH="2484120" progId="Visio.Drawing.6">
                  <p:embed/>
                </p:oleObj>
              </mc:Choice>
              <mc:Fallback>
                <p:oleObj name="VISIO" r:id="rId6" imgW="3704844" imgH="2484120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486" y="1066800"/>
                        <a:ext cx="7843714" cy="525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8920799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04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33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39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N-way Set Associative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75919" y="12192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>
                <a:solidFill>
                  <a:schemeClr val="bg2"/>
                </a:solidFill>
              </a:rPr>
              <a:t># MIPS </a:t>
            </a:r>
            <a:r>
              <a:rPr lang="de-CH" dirty="0" err="1">
                <a:solidFill>
                  <a:schemeClr val="bg2"/>
                </a:solidFill>
              </a:rPr>
              <a:t>assembly</a:t>
            </a:r>
            <a:r>
              <a:rPr lang="de-CH" dirty="0">
                <a:solidFill>
                  <a:schemeClr val="bg2"/>
                </a:solidFill>
              </a:rPr>
              <a:t> </a:t>
            </a:r>
            <a:r>
              <a:rPr lang="de-CH" dirty="0" err="1">
                <a:solidFill>
                  <a:schemeClr val="bg2"/>
                </a:solidFill>
              </a:rPr>
              <a:t>code</a:t>
            </a:r>
            <a:endParaRPr lang="de-CH" dirty="0">
              <a:solidFill>
                <a:schemeClr val="bg2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40275" y="12192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2/10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20%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Associativity reduces conflict misses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0193070"/>
              </p:ext>
            </p:extLst>
          </p:nvPr>
        </p:nvGraphicFramePr>
        <p:xfrm>
          <a:off x="644169" y="3733802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457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9" y="3733802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56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04875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Fully Associative Cache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209675"/>
            <a:ext cx="7896225" cy="2600325"/>
          </a:xfrm>
        </p:spPr>
        <p:txBody>
          <a:bodyPr/>
          <a:lstStyle/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No conflict misses</a:t>
            </a:r>
          </a:p>
          <a:p>
            <a:endParaRPr lang="en-US" dirty="0">
              <a:latin typeface="Tahoma" charset="0"/>
              <a:ea typeface="Tahoma" charset="0"/>
              <a:cs typeface="Tahoma" charset="0"/>
            </a:endParaRPr>
          </a:p>
          <a:p>
            <a:r>
              <a:rPr lang="en-US" dirty="0">
                <a:latin typeface="Tahoma" charset="0"/>
                <a:ea typeface="Tahoma" charset="0"/>
                <a:cs typeface="Tahoma" charset="0"/>
              </a:rPr>
              <a:t>Expensive to build</a:t>
            </a:r>
          </a:p>
          <a:p>
            <a:endParaRPr lang="de-CH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71553220"/>
              </p:ext>
            </p:extLst>
          </p:nvPr>
        </p:nvGraphicFramePr>
        <p:xfrm>
          <a:off x="450850" y="3400425"/>
          <a:ext cx="8312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81" name="VISIO" r:id="rId7" imgW="5160264" imgH="301752" progId="Visio.Drawing.6">
                  <p:embed/>
                </p:oleObj>
              </mc:Choice>
              <mc:Fallback>
                <p:oleObj name="VISIO" r:id="rId7" imgW="5160264" imgH="301752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" y="3400425"/>
                        <a:ext cx="83121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3250" y="4191000"/>
            <a:ext cx="365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91051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0"/>
            <a:ext cx="772051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Spatial Locality?</a:t>
            </a:r>
          </a:p>
        </p:txBody>
      </p:sp>
      <p:sp>
        <p:nvSpPr>
          <p:cNvPr id="82946" name="Rectangle 5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0"/>
            <a:ext cx="7896225" cy="2895601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Increase block size: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size, </a:t>
            </a:r>
            <a:r>
              <a:rPr lang="en-US" sz="2000" b="1" i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b="1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= 4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words</a:t>
            </a:r>
          </a:p>
          <a:p>
            <a:pPr lvl="1"/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 words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Direct mapped (1 block per set)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blocks,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 = 8/4 = 2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261684671"/>
              </p:ext>
            </p:extLst>
          </p:nvPr>
        </p:nvGraphicFramePr>
        <p:xfrm>
          <a:off x="609600" y="3048000"/>
          <a:ext cx="7966916" cy="336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05" name="VISIO" r:id="rId7" imgW="4504944" imgH="1905000" progId="Visio.Drawing.6">
                  <p:embed/>
                </p:oleObj>
              </mc:Choice>
              <mc:Fallback>
                <p:oleObj name="VISIO" r:id="rId7" imgW="4504944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48000"/>
                        <a:ext cx="7966916" cy="336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67770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776143054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29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</a:t>
            </a:r>
          </a:p>
          <a:p>
            <a:endParaRPr lang="de-CH" dirty="0">
              <a:solidFill>
                <a:srgbClr val="0432FF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102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0"/>
            <a:ext cx="8213725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Direct Mapped Cache Performance</a:t>
            </a:r>
            <a:endParaRPr lang="de-CH" dirty="0">
              <a:latin typeface="Garamond" charset="0"/>
              <a:ea typeface="Garamond" charset="0"/>
              <a:cs typeface="Garamond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143003"/>
            <a:ext cx="3870325" cy="23622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432FF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432FF"/>
                </a:solidFill>
              </a:rPr>
              <a:t>done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432FF"/>
                </a:solidFill>
              </a:rPr>
              <a:t>loop</a:t>
            </a:r>
            <a:endParaRPr lang="de-CH" dirty="0">
              <a:solidFill>
                <a:srgbClr val="0432FF"/>
              </a:solidFill>
            </a:endParaRPr>
          </a:p>
          <a:p>
            <a:r>
              <a:rPr lang="de-CH" dirty="0" err="1">
                <a:solidFill>
                  <a:srgbClr val="0432FF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143000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Miss Rate = 1/15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solidFill>
                  <a:srgbClr val="0432FF"/>
                </a:solidFill>
                <a:cs typeface="Arial" pitchFamily="34" charset="0"/>
              </a:rPr>
              <a:t>		      = 6.67%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Larger blocks reduce compulsory misses through spatial locality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82893678"/>
              </p:ext>
            </p:extLst>
          </p:nvPr>
        </p:nvGraphicFramePr>
        <p:xfrm>
          <a:off x="1219200" y="3581402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53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581402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i="1" baseline="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i="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600" i="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29080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84150" y="0"/>
            <a:ext cx="7764961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Cache Organization Recap</a:t>
            </a:r>
          </a:p>
        </p:txBody>
      </p:sp>
      <p:sp>
        <p:nvSpPr>
          <p:cNvPr id="9113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914401"/>
            <a:ext cx="7896225" cy="2895600"/>
          </a:xfrm>
        </p:spPr>
        <p:txBody>
          <a:bodyPr/>
          <a:lstStyle/>
          <a:p>
            <a:r>
              <a:rPr lang="en-US" sz="2400" dirty="0">
                <a:latin typeface="Tahoma" charset="0"/>
                <a:ea typeface="Tahoma" charset="0"/>
                <a:cs typeface="Tahoma" charset="0"/>
              </a:rPr>
              <a:t>Main Parameters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Capacity: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Block size: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endParaRPr lang="en-US" sz="2000" b="1" dirty="0">
              <a:solidFill>
                <a:srgbClr val="0432FF"/>
              </a:solidFill>
              <a:latin typeface="Tahoma" charset="0"/>
              <a:ea typeface="Tahoma" charset="0"/>
              <a:cs typeface="Tahoma" charset="0"/>
            </a:endParaRP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cache: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C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blocks in a set: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N</a:t>
            </a:r>
          </a:p>
          <a:p>
            <a:pPr lvl="1"/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Number of Sets: </a:t>
            </a:r>
            <a:r>
              <a:rPr lang="en-US" sz="2000" b="1" i="1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S</a:t>
            </a:r>
            <a:r>
              <a:rPr lang="en-US" sz="2000" dirty="0">
                <a:solidFill>
                  <a:srgbClr val="0432FF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= 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B</a:t>
            </a: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/</a:t>
            </a:r>
            <a:r>
              <a:rPr lang="en-US" sz="2000" i="1" dirty="0">
                <a:latin typeface="Tahoma" charset="0"/>
                <a:ea typeface="Tahoma" charset="0"/>
                <a:cs typeface="Tahoma" charset="0"/>
              </a:rPr>
              <a:t>N</a:t>
            </a:r>
          </a:p>
        </p:txBody>
      </p:sp>
      <p:graphicFrame>
        <p:nvGraphicFramePr>
          <p:cNvPr id="1375279" name="Group 47"/>
          <p:cNvGraphicFramePr>
            <a:graphicFrameLocks noGrp="1"/>
          </p:cNvGraphicFramePr>
          <p:nvPr>
            <p:ph idx="11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41138243"/>
              </p:ext>
            </p:extLst>
          </p:nvPr>
        </p:nvGraphicFramePr>
        <p:xfrm>
          <a:off x="609600" y="3635376"/>
          <a:ext cx="7896225" cy="253682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1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Organization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Ways (N)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Sets (S = B/N)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Direct Mapped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N-Way Set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&lt; N &lt; 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 / N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Fully Associative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1141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kern="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US" altLang="en-US" sz="1600" kern="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56579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Capacity Misses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Cache is too small to hold all data of interest at one time</a:t>
            </a:r>
          </a:p>
          <a:p>
            <a:pPr lvl="1"/>
            <a:r>
              <a:rPr lang="en-US" dirty="0"/>
              <a:t>If the cache is full and program tries to access data X that is not in cache, cache must evict data Y to make room for X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Capacity miss </a:t>
            </a:r>
            <a:r>
              <a:rPr lang="en-US" dirty="0"/>
              <a:t>occurs if program then tries to access Y again</a:t>
            </a:r>
          </a:p>
          <a:p>
            <a:pPr lvl="1"/>
            <a:r>
              <a:rPr lang="en-US" dirty="0"/>
              <a:t>X will be placed in a particular set based on its address</a:t>
            </a:r>
          </a:p>
          <a:p>
            <a:endParaRPr lang="en-US" dirty="0"/>
          </a:p>
          <a:p>
            <a:r>
              <a:rPr lang="en-US" dirty="0"/>
              <a:t>In a </a:t>
            </a:r>
            <a:r>
              <a:rPr lang="en-US" dirty="0">
                <a:solidFill>
                  <a:srgbClr val="0432FF"/>
                </a:solidFill>
              </a:rPr>
              <a:t>direct mapped </a:t>
            </a:r>
            <a:r>
              <a:rPr lang="en-US" dirty="0"/>
              <a:t>cache, there is only one place to put X</a:t>
            </a:r>
          </a:p>
          <a:p>
            <a:endParaRPr lang="en-US" dirty="0"/>
          </a:p>
          <a:p>
            <a:r>
              <a:rPr lang="en-US" dirty="0"/>
              <a:t>In an </a:t>
            </a:r>
            <a:r>
              <a:rPr lang="en-US" dirty="0">
                <a:solidFill>
                  <a:srgbClr val="0432FF"/>
                </a:solidFill>
              </a:rPr>
              <a:t>associative cache</a:t>
            </a:r>
            <a:r>
              <a:rPr lang="en-US" dirty="0"/>
              <a:t>, there are multiple ways where X could go in the set.</a:t>
            </a:r>
          </a:p>
          <a:p>
            <a:endParaRPr lang="en-US" dirty="0"/>
          </a:p>
          <a:p>
            <a:r>
              <a:rPr lang="en-US" dirty="0"/>
              <a:t>How to choose Y to minimize chance of needing it again? </a:t>
            </a:r>
          </a:p>
          <a:p>
            <a:pPr lvl="1"/>
            <a:r>
              <a:rPr lang="en-US" dirty="0"/>
              <a:t>Least recently used (LRU) replacement: the least recently used block in a set is evicted when the cache is full.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59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723157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Title 1">
            <a:extLst>
              <a:ext uri="{FF2B5EF4-FFF2-40B4-BE49-F238E27FC236}">
                <a16:creationId xmlns:a16="http://schemas.microsoft.com/office/drawing/2014/main" id="{A617AE3D-6E0F-B44D-9D3F-B6CA17D837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575B2-CC0D-8849-AA6D-1C3BBA6AF0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When do we write the modified data in a cache to the next level?</a:t>
            </a:r>
          </a:p>
          <a:p>
            <a:pPr marL="695325" lvl="2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 through</a:t>
            </a:r>
            <a:r>
              <a:rPr lang="en-US" altLang="en-US" dirty="0">
                <a:ea typeface="ＭＳ Ｐゴシック" panose="020B0600070205080204" pitchFamily="34" charset="-128"/>
              </a:rPr>
              <a:t>: At the time the write happens</a:t>
            </a:r>
          </a:p>
          <a:p>
            <a:pPr marL="695325" lvl="2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 back</a:t>
            </a:r>
            <a:r>
              <a:rPr lang="en-US" altLang="en-US" dirty="0">
                <a:ea typeface="ＭＳ Ｐゴシック" panose="020B0600070205080204" pitchFamily="34" charset="-128"/>
              </a:rPr>
              <a:t>: When the block is evicted</a:t>
            </a:r>
          </a:p>
          <a:p>
            <a:pPr marL="342900" lvl="1" indent="-342900"/>
            <a:endParaRPr lang="en-US" altLang="en-US" dirty="0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Write-back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Can combine multiple writes to the same block before eviction</a:t>
            </a:r>
          </a:p>
          <a:p>
            <a:pPr marL="1012825" lvl="3" indent="-342900"/>
            <a:r>
              <a:rPr lang="en-US" altLang="en-US" dirty="0">
                <a:ea typeface="ＭＳ Ｐゴシック" panose="020B0600070205080204" pitchFamily="34" charset="-128"/>
              </a:rPr>
              <a:t>Potentially saves bandwidth between cache levels + saves energy</a:t>
            </a:r>
          </a:p>
          <a:p>
            <a:pPr marL="342900" lvl="1" indent="-342900">
              <a:buFont typeface="Wingdings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    -- Need a bit in the tag store indicating the block is </a:t>
            </a:r>
            <a:r>
              <a:rPr lang="ja-JP" altLang="en-US" sz="2000" dirty="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ea typeface="ＭＳ Ｐゴシック" panose="020B0600070205080204" pitchFamily="34" charset="-128"/>
              </a:rPr>
              <a:t>dirty/modified</a:t>
            </a:r>
            <a:r>
              <a:rPr lang="ja-JP" altLang="en-US" sz="2000" dirty="0">
                <a:ea typeface="ＭＳ Ｐゴシック" panose="020B0600070205080204" pitchFamily="34" charset="-128"/>
              </a:rPr>
              <a:t>”</a:t>
            </a:r>
            <a:endParaRPr lang="en-US" altLang="ja-JP" sz="2000" dirty="0">
              <a:ea typeface="ＭＳ Ｐゴシック" panose="020B0600070205080204" pitchFamily="34" charset="-128"/>
            </a:endParaRPr>
          </a:p>
          <a:p>
            <a:pPr marL="342900" lvl="1" indent="-342900"/>
            <a:endParaRPr lang="en-US" altLang="en-US" dirty="0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Write-through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Simpler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All levels are up to date. </a:t>
            </a:r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Consistency</a:t>
            </a:r>
            <a:r>
              <a:rPr lang="en-US" altLang="en-US" dirty="0">
                <a:ea typeface="ＭＳ Ｐゴシック" panose="020B0600070205080204" pitchFamily="34" charset="-128"/>
              </a:rPr>
              <a:t>: Simpler cache coherence because no need to check close-to-processor caches’ tag stores for presence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More bandwidth intensive; no combining of writes</a:t>
            </a:r>
          </a:p>
        </p:txBody>
      </p:sp>
      <p:sp>
        <p:nvSpPr>
          <p:cNvPr id="228355" name="Slide Number Placeholder 3">
            <a:extLst>
              <a:ext uri="{FF2B5EF4-FFF2-40B4-BE49-F238E27FC236}">
                <a16:creationId xmlns:a16="http://schemas.microsoft.com/office/drawing/2014/main" id="{9DA65B70-5F2D-4F4E-950B-2E633D99FE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968172A-668C-4F44-8D10-94AA5551B1E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228600" y="0"/>
            <a:ext cx="8610600" cy="914400"/>
          </a:xfrm>
        </p:spPr>
        <p:txBody>
          <a:bodyPr anchor="ctr"/>
          <a:lstStyle/>
          <a:p>
            <a:r>
              <a:rPr lang="en-US"/>
              <a:t>Types of Misses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14401"/>
            <a:ext cx="8610600" cy="527685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Compulsory</a:t>
            </a:r>
            <a:r>
              <a:rPr lang="en-US" dirty="0"/>
              <a:t>: first time data is accessed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Capacity</a:t>
            </a:r>
            <a:r>
              <a:rPr lang="en-US" dirty="0"/>
              <a:t>: cache too small to hold all data of interest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Conflict</a:t>
            </a:r>
            <a:r>
              <a:rPr lang="en-US" dirty="0"/>
              <a:t>: data of interest maps to same location in cache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Miss penalty</a:t>
            </a:r>
            <a:r>
              <a:rPr lang="en-US" dirty="0"/>
              <a:t>: time it takes to retrieve a block from lower level of hierarchy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492BC37-A118-A54F-AC4D-063C0DBF1266}" type="slidenum">
              <a:rPr lang="en-US" altLang="en-US" smtClean="0"/>
              <a:pPr>
                <a:defRPr/>
              </a:pPr>
              <a:t>60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620979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14400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8834783"/>
              </p:ext>
            </p:extLst>
          </p:nvPr>
        </p:nvGraphicFramePr>
        <p:xfrm>
          <a:off x="1370012" y="3257550"/>
          <a:ext cx="65547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77" name="VISIO" r:id="rId9" imgW="3363468" imgH="1446276" progId="Visio.Drawing.6">
                  <p:embed/>
                </p:oleObj>
              </mc:Choice>
              <mc:Fallback>
                <p:oleObj name="VISIO" r:id="rId9" imgW="3363468" imgH="144627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0012" y="3257550"/>
                        <a:ext cx="65547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61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854465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9906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>
          <a:xfrm>
            <a:off x="228600" y="0"/>
            <a:ext cx="8064500" cy="928687"/>
          </a:xfrm>
        </p:spPr>
        <p:txBody>
          <a:bodyPr anchor="ctr"/>
          <a:lstStyle/>
          <a:p>
            <a:r>
              <a:rPr lang="en-US" dirty="0">
                <a:latin typeface="Garamond" charset="0"/>
                <a:ea typeface="Garamond" charset="0"/>
                <a:cs typeface="Garamond" charset="0"/>
              </a:rPr>
              <a:t>LRU Replacement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285876"/>
            <a:ext cx="7896225" cy="138112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fr-FR" dirty="0">
                <a:solidFill>
                  <a:schemeClr val="bg2"/>
                </a:solidFill>
              </a:rPr>
              <a:t># MIPS </a:t>
            </a:r>
            <a:r>
              <a:rPr lang="fr-FR" dirty="0" err="1">
                <a:solidFill>
                  <a:schemeClr val="bg2"/>
                </a:solidFill>
              </a:rPr>
              <a:t>assembly</a:t>
            </a:r>
            <a:endParaRPr lang="fr-FR" dirty="0">
              <a:solidFill>
                <a:schemeClr val="bg2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880867686"/>
              </p:ext>
            </p:extLst>
          </p:nvPr>
        </p:nvGraphicFramePr>
        <p:xfrm>
          <a:off x="1435100" y="2805113"/>
          <a:ext cx="6261100" cy="390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601" name="VISIO" r:id="rId9" imgW="3212592" imgH="2002536" progId="Visio.Drawing.6">
                  <p:embed/>
                </p:oleObj>
              </mc:Choice>
              <mc:Fallback>
                <p:oleObj name="VISIO" r:id="rId9" imgW="3212592" imgH="2002536" progId="Visio.Drawing.6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5100" y="2805113"/>
                        <a:ext cx="6261100" cy="390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1541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AF1002A-17A7-B645-96CB-75917AEF4C7C}"/>
              </a:ext>
            </a:extLst>
          </p:cNvPr>
          <p:cNvSpPr txBox="1">
            <a:spLocks/>
          </p:cNvSpPr>
          <p:nvPr/>
        </p:nvSpPr>
        <p:spPr>
          <a:xfrm>
            <a:off x="6777038" y="6318250"/>
            <a:ext cx="2133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2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04C23605-ED41-994F-A93A-EA98B2475F8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62</a:t>
            </a:fld>
            <a:endParaRPr lang="en-US" altLang="en-US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4386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Title 1">
            <a:extLst>
              <a:ext uri="{FF2B5EF4-FFF2-40B4-BE49-F238E27FC236}">
                <a16:creationId xmlns:a16="http://schemas.microsoft.com/office/drawing/2014/main" id="{821C9C3B-B6A4-B948-8C7B-C75BAEB4C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(II)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BB1F978F-6714-9446-B5AC-BDD50B818B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610600" cy="5562600"/>
          </a:xfrm>
        </p:spPr>
        <p:txBody>
          <a:bodyPr/>
          <a:lstStyle/>
          <a:p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Do we allocate a cache block on a write miss?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Allocate on write miss: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Yes</a:t>
            </a:r>
          </a:p>
          <a:p>
            <a:pPr lvl="1"/>
            <a:r>
              <a:rPr lang="en-US" altLang="en-US" dirty="0">
                <a:solidFill>
                  <a:srgbClr val="0432FF"/>
                </a:solidFill>
                <a:ea typeface="ＭＳ Ｐゴシック" panose="020B0600070205080204" pitchFamily="34" charset="-128"/>
              </a:rPr>
              <a:t>No-allocate on write miss:</a:t>
            </a:r>
            <a:r>
              <a:rPr lang="en-US" altLang="en-US" dirty="0">
                <a:solidFill>
                  <a:srgbClr val="0033CC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No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Allocate on write miss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Can combine writes instead of writing each of them individually to next level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Simpler because write misses can be treated the same way as read misses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-- Requires transfer of the whole cache block</a:t>
            </a:r>
          </a:p>
          <a:p>
            <a:endParaRPr lang="en-US" altLang="en-US" sz="18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No-allocate</a:t>
            </a:r>
          </a:p>
          <a:p>
            <a:pPr lvl="1">
              <a:buFont typeface="Wingdings" pitchFamily="2" charset="2"/>
              <a:buNone/>
            </a:pPr>
            <a:r>
              <a:rPr lang="en-US" altLang="en-US" dirty="0">
                <a:ea typeface="ＭＳ Ｐゴシック" panose="020B0600070205080204" pitchFamily="34" charset="-128"/>
              </a:rPr>
              <a:t>+ Conserves cache space if locality of writes is low (potentially better cache hit rate)</a:t>
            </a:r>
          </a:p>
        </p:txBody>
      </p:sp>
      <p:sp>
        <p:nvSpPr>
          <p:cNvPr id="229379" name="Slide Number Placeholder 3">
            <a:extLst>
              <a:ext uri="{FF2B5EF4-FFF2-40B4-BE49-F238E27FC236}">
                <a16:creationId xmlns:a16="http://schemas.microsoft.com/office/drawing/2014/main" id="{077FF553-0321-F74B-9BA1-DF76CBFF2D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0E601D-056D-6144-BAB0-0F3342A8EA1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Title 1">
            <a:extLst>
              <a:ext uri="{FF2B5EF4-FFF2-40B4-BE49-F238E27FC236}">
                <a16:creationId xmlns:a16="http://schemas.microsoft.com/office/drawing/2014/main" id="{83DEA562-C33B-6D4E-B6F2-2282F9E301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367E5-9E56-C141-A37D-F088EF469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if the processor writes to an entire block over a small amount of time?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Is there any need to bring the block into the cache from memory in the first place?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Why do we not simply write to only a </a:t>
            </a:r>
            <a:r>
              <a:rPr lang="en-US" altLang="en-US" i="1" dirty="0">
                <a:ea typeface="ＭＳ Ｐゴシック" panose="020B0600070205080204" pitchFamily="34" charset="-128"/>
              </a:rPr>
              <a:t>portion</a:t>
            </a:r>
            <a:r>
              <a:rPr lang="en-US" altLang="en-US" dirty="0">
                <a:ea typeface="ＭＳ Ｐゴシック" panose="020B0600070205080204" pitchFamily="34" charset="-128"/>
              </a:rPr>
              <a:t> of the block, i.e.,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E.g., 4 bytes out of 64 bytes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Problem: Valid and dirty bits are associated with the entire 64 bytes, not with each individual 4 bytes</a:t>
            </a:r>
          </a:p>
        </p:txBody>
      </p:sp>
      <p:sp>
        <p:nvSpPr>
          <p:cNvPr id="230403" name="Slide Number Placeholder 3">
            <a:extLst>
              <a:ext uri="{FF2B5EF4-FFF2-40B4-BE49-F238E27FC236}">
                <a16:creationId xmlns:a16="http://schemas.microsoft.com/office/drawing/2014/main" id="{EF95C1F8-3351-5C44-BFDF-2FD41B6642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D03781D-1E07-4140-936E-B4911CC06B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Title 1">
            <a:extLst>
              <a:ext uri="{FF2B5EF4-FFF2-40B4-BE49-F238E27FC236}">
                <a16:creationId xmlns:a16="http://schemas.microsoft.com/office/drawing/2014/main" id="{F6EC11C1-E1CC-B941-9C11-3951C165CA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a typeface="ＭＳ Ｐゴシック" panose="020B0600070205080204" pitchFamily="34" charset="-128"/>
              </a:rPr>
              <a:t>Subblocked</a:t>
            </a:r>
            <a:r>
              <a:rPr lang="en-US" altLang="en-US" dirty="0">
                <a:ea typeface="ＭＳ Ｐゴシック" panose="020B0600070205080204" pitchFamily="34" charset="-128"/>
              </a:rPr>
              <a:t> (Sectored)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4D672-FF2D-A740-A513-37BDB909E7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Idea: Divide a block into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ea typeface="ＭＳ Ｐゴシック" panose="020B0600070205080204" pitchFamily="34" charset="-128"/>
              </a:rPr>
              <a:t> (or sectors)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Have separate valid and dirty bits for each </a:t>
            </a:r>
            <a:r>
              <a:rPr lang="en-US" altLang="en-US" dirty="0" err="1">
                <a:ea typeface="ＭＳ Ｐゴシック" panose="020B0600070205080204" pitchFamily="34" charset="-128"/>
              </a:rPr>
              <a:t>subblock</a:t>
            </a:r>
            <a:r>
              <a:rPr lang="en-US" altLang="en-US" dirty="0">
                <a:ea typeface="ＭＳ Ｐゴシック" panose="020B0600070205080204" pitchFamily="34" charset="-128"/>
              </a:rPr>
              <a:t> (sector)</a:t>
            </a:r>
          </a:p>
          <a:p>
            <a:pPr lvl="1"/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Allocate only a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(or a subset of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) on a request</a:t>
            </a:r>
          </a:p>
          <a:p>
            <a:pPr lvl="1"/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++ No need to transfer the entire cache block into the cache</a:t>
            </a:r>
          </a:p>
          <a:p>
            <a:pPr>
              <a:buFont typeface="Wingdings" pitchFamily="2" charset="2"/>
              <a:buNone/>
            </a:pP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     (A write simply validates and updates a </a:t>
            </a:r>
            <a:r>
              <a:rPr lang="en-US" altLang="en-US" sz="22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</a:t>
            </a:r>
            <a:r>
              <a:rPr lang="en-US" altLang="en-US" sz="22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)	 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++ More freedom in transferring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into the cache (a cache block does not need to be in the cache fully)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     (How many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subblocks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do you transfer on a read?)</a:t>
            </a:r>
          </a:p>
          <a:p>
            <a:pPr>
              <a:buFont typeface="Wingdings" pitchFamily="2" charset="2"/>
              <a:buNone/>
            </a:pPr>
            <a:endParaRPr lang="en-US" altLang="en-US" sz="1200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-- More complex design</a:t>
            </a:r>
          </a:p>
          <a:p>
            <a:pPr>
              <a:buFont typeface="Wingdings" pitchFamily="2" charset="2"/>
              <a:buNone/>
            </a:pP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-- May not exploit spatial locality fully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31427" name="Slide Number Placeholder 3">
            <a:extLst>
              <a:ext uri="{FF2B5EF4-FFF2-40B4-BE49-F238E27FC236}">
                <a16:creationId xmlns:a16="http://schemas.microsoft.com/office/drawing/2014/main" id="{9DAB72BF-7F4A-A347-9D0E-FC456D3131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93AAE3B-4B0E-9146-9794-51C838A004A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1428" name="Rectangle 4">
            <a:extLst>
              <a:ext uri="{FF2B5EF4-FFF2-40B4-BE49-F238E27FC236}">
                <a16:creationId xmlns:a16="http://schemas.microsoft.com/office/drawing/2014/main" id="{22CE7002-3E4A-934E-97FD-76D5464CF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29" name="Rectangle 5">
            <a:extLst>
              <a:ext uri="{FF2B5EF4-FFF2-40B4-BE49-F238E27FC236}">
                <a16:creationId xmlns:a16="http://schemas.microsoft.com/office/drawing/2014/main" id="{FC783008-AAD2-6049-AFE1-E6D0184F3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60198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1430" name="Rectangle 6">
            <a:extLst>
              <a:ext uri="{FF2B5EF4-FFF2-40B4-BE49-F238E27FC236}">
                <a16:creationId xmlns:a16="http://schemas.microsoft.com/office/drawing/2014/main" id="{2AF31E38-CE26-B544-9039-65402B9AA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1" name="Rectangle 7">
            <a:extLst>
              <a:ext uri="{FF2B5EF4-FFF2-40B4-BE49-F238E27FC236}">
                <a16:creationId xmlns:a16="http://schemas.microsoft.com/office/drawing/2014/main" id="{87005580-FDF5-C54F-8EC5-5B671431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2" name="Rectangle 8">
            <a:extLst>
              <a:ext uri="{FF2B5EF4-FFF2-40B4-BE49-F238E27FC236}">
                <a16:creationId xmlns:a16="http://schemas.microsoft.com/office/drawing/2014/main" id="{F2C1D18F-91E7-554B-BE49-A885B8CD7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3" name="Rectangle 9">
            <a:extLst>
              <a:ext uri="{FF2B5EF4-FFF2-40B4-BE49-F238E27FC236}">
                <a16:creationId xmlns:a16="http://schemas.microsoft.com/office/drawing/2014/main" id="{6FF4C378-C078-BC47-9004-0E6C81B7C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4" name="Rectangle 10">
            <a:extLst>
              <a:ext uri="{FF2B5EF4-FFF2-40B4-BE49-F238E27FC236}">
                <a16:creationId xmlns:a16="http://schemas.microsoft.com/office/drawing/2014/main" id="{F4DCB465-7199-B443-86EB-8712A0474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1435" name="Rectangle 11">
            <a:extLst>
              <a:ext uri="{FF2B5EF4-FFF2-40B4-BE49-F238E27FC236}">
                <a16:creationId xmlns:a16="http://schemas.microsoft.com/office/drawing/2014/main" id="{202FF203-1DB8-5B43-8FF3-E3798FFA1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6" name="Oval 12">
            <a:extLst>
              <a:ext uri="{FF2B5EF4-FFF2-40B4-BE49-F238E27FC236}">
                <a16:creationId xmlns:a16="http://schemas.microsoft.com/office/drawing/2014/main" id="{E1B126E6-5444-F341-8E82-3D548B1C5D7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7" name="Oval 13">
            <a:extLst>
              <a:ext uri="{FF2B5EF4-FFF2-40B4-BE49-F238E27FC236}">
                <a16:creationId xmlns:a16="http://schemas.microsoft.com/office/drawing/2014/main" id="{50122BF9-5D8F-6E48-8953-78F41096B7C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8" name="Oval 14">
            <a:extLst>
              <a:ext uri="{FF2B5EF4-FFF2-40B4-BE49-F238E27FC236}">
                <a16:creationId xmlns:a16="http://schemas.microsoft.com/office/drawing/2014/main" id="{C329FDDB-DDDF-824A-BEE8-5D0AA0DB8C6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9" name="Oval 15">
            <a:extLst>
              <a:ext uri="{FF2B5EF4-FFF2-40B4-BE49-F238E27FC236}">
                <a16:creationId xmlns:a16="http://schemas.microsoft.com/office/drawing/2014/main" id="{9ECFE404-BA8E-374C-A68F-41AB50727DB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0" name="TextBox 16">
            <a:extLst>
              <a:ext uri="{FF2B5EF4-FFF2-40B4-BE49-F238E27FC236}">
                <a16:creationId xmlns:a16="http://schemas.microsoft.com/office/drawing/2014/main" id="{5229F188-6DEF-BE40-8B93-7B7A58AA3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00" y="5486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1" name="Rectangle 9">
            <a:extLst>
              <a:ext uri="{FF2B5EF4-FFF2-40B4-BE49-F238E27FC236}">
                <a16:creationId xmlns:a16="http://schemas.microsoft.com/office/drawing/2014/main" id="{6A8B7A22-780B-BF45-AFD9-D5BC53F65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2" name="Rectangle 9">
            <a:extLst>
              <a:ext uri="{FF2B5EF4-FFF2-40B4-BE49-F238E27FC236}">
                <a16:creationId xmlns:a16="http://schemas.microsoft.com/office/drawing/2014/main" id="{0E07DAE4-B6A5-7D48-AAB2-A92BFC9AD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3" name="Rectangle 9">
            <a:extLst>
              <a:ext uri="{FF2B5EF4-FFF2-40B4-BE49-F238E27FC236}">
                <a16:creationId xmlns:a16="http://schemas.microsoft.com/office/drawing/2014/main" id="{58B575DC-AAC1-9646-80D1-44BB78387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8361</TotalTime>
  <Words>3073</Words>
  <Application>Microsoft Macintosh PowerPoint</Application>
  <PresentationFormat>On-screen Show (4:3)</PresentationFormat>
  <Paragraphs>812</Paragraphs>
  <Slides>62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81" baseType="lpstr">
      <vt:lpstr>ＭＳ Ｐゴシック</vt:lpstr>
      <vt:lpstr>ＭＳ Ｐゴシック</vt:lpstr>
      <vt:lpstr>Arial</vt:lpstr>
      <vt:lpstr>Calibri</vt:lpstr>
      <vt:lpstr>Consolas</vt:lpstr>
      <vt:lpstr>Garamond</vt:lpstr>
      <vt:lpstr>Tahoma</vt:lpstr>
      <vt:lpstr>Verdana</vt:lpstr>
      <vt:lpstr>Wingdings</vt:lpstr>
      <vt:lpstr>ZapfDingbats</vt:lpstr>
      <vt:lpstr>Edge</vt:lpstr>
      <vt:lpstr>4_Edge</vt:lpstr>
      <vt:lpstr>6_Edge</vt:lpstr>
      <vt:lpstr>7_Edge</vt:lpstr>
      <vt:lpstr>8_Edge</vt:lpstr>
      <vt:lpstr>70_Edge</vt:lpstr>
      <vt:lpstr>67_Edge</vt:lpstr>
      <vt:lpstr>71_Edge</vt:lpstr>
      <vt:lpstr>VISIO</vt:lpstr>
      <vt:lpstr> Digital Design &amp; Computer Arch.  Lecture 22: More Caches</vt:lpstr>
      <vt:lpstr>Readings</vt:lpstr>
      <vt:lpstr>Recall: Cache Structure</vt:lpstr>
      <vt:lpstr>Recall: Set Associativity</vt:lpstr>
      <vt:lpstr>What’s In A Tag Store Entry?</vt:lpstr>
      <vt:lpstr>Handling Writes (I)</vt:lpstr>
      <vt:lpstr>Handling Writes (II)</vt:lpstr>
      <vt:lpstr>Handling Writes (III)</vt:lpstr>
      <vt:lpstr>Subblocked (Sectored) Caches</vt:lpstr>
      <vt:lpstr>Instruction vs. Data Caches</vt:lpstr>
      <vt:lpstr>Multi-level Caching in a Pipelined Design</vt:lpstr>
      <vt:lpstr>Cache Performance</vt:lpstr>
      <vt:lpstr>Cache Parameters vs. Miss/Hit Rate</vt:lpstr>
      <vt:lpstr>Cache Size</vt:lpstr>
      <vt:lpstr>Block Size</vt:lpstr>
      <vt:lpstr>Large Blocks: Critical-Word and Subblocking</vt:lpstr>
      <vt:lpstr>Associativity</vt:lpstr>
      <vt:lpstr>Classification of Cache Misses</vt:lpstr>
      <vt:lpstr>How to Reduce Each Miss Type</vt:lpstr>
      <vt:lpstr>How to Improve Cache Performance</vt:lpstr>
      <vt:lpstr>Improving Basic Cache Performance</vt:lpstr>
      <vt:lpstr>Software Approaches for Higher Hit Rate</vt:lpstr>
      <vt:lpstr>Restructuring Data Access Patterns (I)</vt:lpstr>
      <vt:lpstr>Restructuring Data Access Patterns (II)</vt:lpstr>
      <vt:lpstr>Restructuring Data Layout (I)</vt:lpstr>
      <vt:lpstr>Restructuring Data Layout (II)</vt:lpstr>
      <vt:lpstr>Multi-Core Issues in Caching</vt:lpstr>
      <vt:lpstr>Caches in a Multi-Core System</vt:lpstr>
      <vt:lpstr>Caches in Multi-Core Systems</vt:lpstr>
      <vt:lpstr>Private vs. Shared Caches</vt:lpstr>
      <vt:lpstr>Resource Sharing Concept and Advantages</vt:lpstr>
      <vt:lpstr>Resource Sharing Disadvantages</vt:lpstr>
      <vt:lpstr>Private vs. Shared Caches</vt:lpstr>
      <vt:lpstr>Shared Caches Between Cores</vt:lpstr>
      <vt:lpstr>Cache Coherence</vt:lpstr>
      <vt:lpstr>Cache Coherence </vt:lpstr>
      <vt:lpstr>The Cache Coherence Problem</vt:lpstr>
      <vt:lpstr>The Cache Coherence Problem</vt:lpstr>
      <vt:lpstr>The Cache Coherence Problem</vt:lpstr>
      <vt:lpstr>The Cache Coherence Problem</vt:lpstr>
      <vt:lpstr> Digital Design &amp; Computer Arch.  Lecture 22: More Caches</vt:lpstr>
      <vt:lpstr>Cache Examples: For You to Study</vt:lpstr>
      <vt:lpstr>Cache Terminology</vt:lpstr>
      <vt:lpstr>How is data found?</vt:lpstr>
      <vt:lpstr>Direct Mapped Cache</vt:lpstr>
      <vt:lpstr>Direct Mapped Cache Hardware</vt:lpstr>
      <vt:lpstr>Direct Mapped Cache Performance</vt:lpstr>
      <vt:lpstr>Direct Mapped Cache Performance</vt:lpstr>
      <vt:lpstr>Direct Mapped Cache: Conflict</vt:lpstr>
      <vt:lpstr>Direct Mapped Cache: Conflict</vt:lpstr>
      <vt:lpstr>N-Way Set Associative Cache</vt:lpstr>
      <vt:lpstr>N-way Set Associative Performance</vt:lpstr>
      <vt:lpstr>N-way Set Associative Performance</vt:lpstr>
      <vt:lpstr>Fully Associative Cache</vt:lpstr>
      <vt:lpstr>Spatial Locality?</vt:lpstr>
      <vt:lpstr>Direct Mapped Cache Performance</vt:lpstr>
      <vt:lpstr>Direct Mapped Cache Performance</vt:lpstr>
      <vt:lpstr>Cache Organization Recap</vt:lpstr>
      <vt:lpstr>Capacity Misses</vt:lpstr>
      <vt:lpstr>Types of Misses</vt:lpstr>
      <vt:lpstr>LRU Replacement</vt:lpstr>
      <vt:lpstr>LRU Replacement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400</cp:revision>
  <cp:lastPrinted>2017-09-21T09:40:56Z</cp:lastPrinted>
  <dcterms:created xsi:type="dcterms:W3CDTF">2010-09-08T00:51:32Z</dcterms:created>
  <dcterms:modified xsi:type="dcterms:W3CDTF">2020-05-11T14:02:05Z</dcterms:modified>
</cp:coreProperties>
</file>